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9"/>
  </p:sldMasterIdLst>
  <p:notesMasterIdLst>
    <p:notesMasterId r:id="rId34"/>
  </p:notesMasterIdLst>
  <p:handoutMasterIdLst>
    <p:handoutMasterId r:id="rId35"/>
  </p:handoutMasterIdLst>
  <p:sldIdLst>
    <p:sldId id="256" r:id="rId20"/>
    <p:sldId id="497" r:id="rId21"/>
    <p:sldId id="503" r:id="rId22"/>
    <p:sldId id="500" r:id="rId23"/>
    <p:sldId id="501" r:id="rId24"/>
    <p:sldId id="498" r:id="rId25"/>
    <p:sldId id="502" r:id="rId26"/>
    <p:sldId id="456" r:id="rId27"/>
    <p:sldId id="463" r:id="rId28"/>
    <p:sldId id="458" r:id="rId29"/>
    <p:sldId id="488" r:id="rId30"/>
    <p:sldId id="475" r:id="rId31"/>
    <p:sldId id="494" r:id="rId32"/>
    <p:sldId id="496"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Shari" initials="WS" lastIdx="19" clrIdx="0">
    <p:extLst>
      <p:ext uri="{19B8F6BF-5375-455C-9EA6-DF929625EA0E}">
        <p15:presenceInfo xmlns:p15="http://schemas.microsoft.com/office/powerpoint/2012/main" userId="S-1-5-21-1339303556-449845944-1601390327-351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4F4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9" autoAdjust="0"/>
    <p:restoredTop sz="86203" autoAdjust="0"/>
  </p:normalViewPr>
  <p:slideViewPr>
    <p:cSldViewPr>
      <p:cViewPr varScale="1">
        <p:scale>
          <a:sx n="68" d="100"/>
          <a:sy n="68" d="100"/>
        </p:scale>
        <p:origin x="278" y="6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62" y="4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A1045046-6350-465A-BFDB-0AA4CF29CC8F}" type="slidenum">
              <a:rPr lang="en-US"/>
              <a:pPr>
                <a:defRPr/>
              </a:pPr>
              <a:t>‹#›</a:t>
            </a:fld>
            <a:endParaRPr lang="en-US" dirty="0"/>
          </a:p>
        </p:txBody>
      </p:sp>
    </p:spTree>
    <p:extLst>
      <p:ext uri="{BB962C8B-B14F-4D97-AF65-F5344CB8AC3E}">
        <p14:creationId xmlns:p14="http://schemas.microsoft.com/office/powerpoint/2010/main" val="29061827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4C0C5904-3E26-4A5A-A378-5BDD00F2F294}" type="slidenum">
              <a:rPr lang="en-US"/>
              <a:pPr>
                <a:defRPr/>
              </a:pPr>
              <a:t>‹#›</a:t>
            </a:fld>
            <a:endParaRPr lang="en-US" dirty="0"/>
          </a:p>
        </p:txBody>
      </p:sp>
    </p:spTree>
    <p:extLst>
      <p:ext uri="{BB962C8B-B14F-4D97-AF65-F5344CB8AC3E}">
        <p14:creationId xmlns:p14="http://schemas.microsoft.com/office/powerpoint/2010/main" val="40026438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4A3A24-FA10-4AD2-996E-3A23D8903A40}" type="slidenum">
              <a:rPr lang="en-US" smtClean="0">
                <a:latin typeface="Arial" pitchFamily="34" charset="0"/>
                <a:ea typeface="ＭＳ Ｐゴシック"/>
                <a:cs typeface="ＭＳ Ｐゴシック"/>
              </a:rPr>
              <a:pPr/>
              <a:t>1</a:t>
            </a:fld>
            <a:endParaRPr lang="en-US">
              <a:latin typeface="Arial" pitchFamily="34" charset="0"/>
              <a:ea typeface="ＭＳ Ｐゴシック"/>
              <a:cs typeface="ＭＳ Ｐゴシック"/>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a:endParaRPr>
          </a:p>
        </p:txBody>
      </p:sp>
      <p:sp>
        <p:nvSpPr>
          <p:cNvPr id="41989" name="Header Placeholder 4"/>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63447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99332" name="Header Placeholder 3"/>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
        <p:nvSpPr>
          <p:cNvPr id="99333" name="Slide Number Placeholder 4"/>
          <p:cNvSpPr>
            <a:spLocks noGrp="1"/>
          </p:cNvSpPr>
          <p:nvPr>
            <p:ph type="sldNum" sz="quarter" idx="5"/>
          </p:nvPr>
        </p:nvSpPr>
        <p:spPr>
          <a:noFill/>
        </p:spPr>
        <p:txBody>
          <a:bodyPr/>
          <a:lstStyle/>
          <a:p>
            <a:fld id="{6C8F0229-1171-4C66-BE54-78ECE2460B86}" type="slidenum">
              <a:rPr lang="en-US" smtClean="0">
                <a:latin typeface="Arial" pitchFamily="34" charset="0"/>
                <a:ea typeface="ＭＳ Ｐゴシック"/>
                <a:cs typeface="ＭＳ Ｐゴシック"/>
              </a:rPr>
              <a:pPr/>
              <a:t>10</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06955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11</a:t>
            </a:fld>
            <a:endParaRPr lang="en-US" dirty="0"/>
          </a:p>
        </p:txBody>
      </p:sp>
    </p:spTree>
    <p:extLst>
      <p:ext uri="{BB962C8B-B14F-4D97-AF65-F5344CB8AC3E}">
        <p14:creationId xmlns:p14="http://schemas.microsoft.com/office/powerpoint/2010/main" val="156070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marL="0" indent="0">
              <a:buFontTx/>
              <a:buNone/>
            </a:pPr>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12</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41886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marL="0" indent="0">
              <a:buFontTx/>
              <a:buNone/>
            </a:pPr>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13</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87896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marL="0" indent="0">
              <a:buFontTx/>
              <a:buNone/>
            </a:pPr>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14</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257623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2</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143004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3</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337574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4</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215498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5</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76381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287113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7</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55770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8</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1" y="1"/>
            <a:ext cx="3038475" cy="465138"/>
          </a:xfrm>
          <a:prstGeom prst="rect">
            <a:avLst/>
          </a:prstGeom>
          <a:noFill/>
        </p:spPr>
        <p:txBody>
          <a:bodyPr lIns="91431" tIns="45715" rIns="91431" bIns="45715"/>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60497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dirty="0"/>
              <a:t>Deliberative Product --- Not for Release</a:t>
            </a:r>
          </a:p>
        </p:txBody>
      </p:sp>
      <p:sp>
        <p:nvSpPr>
          <p:cNvPr id="5" name="Slide Number Placeholder 4"/>
          <p:cNvSpPr>
            <a:spLocks noGrp="1"/>
          </p:cNvSpPr>
          <p:nvPr>
            <p:ph type="sldNum" sz="quarter" idx="11"/>
          </p:nvPr>
        </p:nvSpPr>
        <p:spPr/>
        <p:txBody>
          <a:bodyPr/>
          <a:lstStyle/>
          <a:p>
            <a:pPr>
              <a:defRPr/>
            </a:pPr>
            <a:fld id="{574AC1F4-C4E1-4DE3-AFCC-93598D83DB6D}" type="slidenum">
              <a:rPr lang="en-US" smtClean="0"/>
              <a:pPr>
                <a:defRPr/>
              </a:pPr>
              <a:t>9</a:t>
            </a:fld>
            <a:endParaRPr lang="en-US" dirty="0"/>
          </a:p>
        </p:txBody>
      </p:sp>
    </p:spTree>
    <p:extLst>
      <p:ext uri="{BB962C8B-B14F-4D97-AF65-F5344CB8AC3E}">
        <p14:creationId xmlns:p14="http://schemas.microsoft.com/office/powerpoint/2010/main" val="2054374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6B969198-4C8A-4542-87F3-7D4C07FCAC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3CCE5-987D-4761-AC80-A28C8DAA52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B6C1F-BEC4-4CB9-927E-E6EF4F8B40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64905AB-68A7-49BE-AE92-CF7087C0350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4564E-6CA2-461F-98D2-4E4AC57A65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E87576B-24BC-4D6F-B9EF-FDABEB8CE49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044CD96-1EDF-45CB-9C8A-0C3DE6DFE4B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FCD1F3A9-E620-4C65-B984-E388CEB7E44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E52CEBB9-9B35-483A-B181-AE64490D15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6A1249-E357-4981-87C3-1515D9583C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CAAD0-9319-4104-847E-2519FC8BCB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40CC31F-3CDF-48D2-AB33-158F44D91D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endParaRPr lang="en-US" dirty="0"/>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A997B0F-07AD-40DB-8170-47571769449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z="1400"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5F6EBB8-9E49-4CBA-B751-D2F6CB9D127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endParaRPr lang="en-US" dirty="0"/>
          </a:p>
        </p:txBody>
      </p:sp>
      <p:sp>
        <p:nvSpPr>
          <p:cNvPr id="4" name="Footer Placeholder 2"/>
          <p:cNvSpPr>
            <a:spLocks noGrp="1"/>
          </p:cNvSpPr>
          <p:nvPr>
            <p:ph type="ftr" sz="quarter" idx="11"/>
          </p:nvPr>
        </p:nvSpPr>
        <p:spPr/>
        <p:txBody>
          <a:bodyPr/>
          <a:lstStyle>
            <a:lvl1pPr>
              <a:defRPr sz="1400" smtClean="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078284A-E0E1-4CFB-B32A-48A1A30CD46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FBB2F5-AC21-4256-8780-9EFD00E9723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ABEEFCC-A0E0-4D78-A1DB-3CFB21DAEE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9"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smtClean="0">
                <a:latin typeface="Arial" charset="0"/>
                <a:ea typeface="ＭＳ Ｐゴシック" pitchFamily="8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latin typeface="Arial" charset="0"/>
                <a:ea typeface="ＭＳ Ｐゴシック"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9DA3AC84-A897-4A09-85DA-A30868E4E0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 id="2147484486" r:id="rId15"/>
    <p:sldLayoutId id="2147484488" r:id="rId16"/>
    <p:sldLayoutId id="2147484489" r:id="rId17"/>
  </p:sldLayoutIdLst>
  <p:hf hdr="0" ft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pawebconferencing.acms.com/ner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NPDESeReporting@ep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PDESeReporting@ep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181100"/>
            <a:ext cx="7772400" cy="571500"/>
          </a:xfrm>
        </p:spPr>
        <p:txBody>
          <a:bodyPr/>
          <a:lstStyle/>
          <a:p>
            <a:r>
              <a:rPr lang="en-US" dirty="0"/>
              <a:t>NPDES Electronic Reporting Rule</a:t>
            </a:r>
          </a:p>
        </p:txBody>
      </p:sp>
      <p:sp>
        <p:nvSpPr>
          <p:cNvPr id="5" name="Rectangle 4"/>
          <p:cNvSpPr/>
          <p:nvPr/>
        </p:nvSpPr>
        <p:spPr>
          <a:xfrm>
            <a:off x="250604" y="1749369"/>
            <a:ext cx="8426669" cy="461665"/>
          </a:xfrm>
          <a:prstGeom prst="rect">
            <a:avLst/>
          </a:prstGeom>
        </p:spPr>
        <p:txBody>
          <a:bodyPr wrap="square">
            <a:spAutoFit/>
          </a:bodyPr>
          <a:lstStyle/>
          <a:p>
            <a:pPr algn="ctr"/>
            <a:r>
              <a:rPr lang="en-US" b="1" dirty="0">
                <a:solidFill>
                  <a:srgbClr val="242424"/>
                </a:solidFill>
                <a:latin typeface="+mn-lt"/>
              </a:rPr>
              <a:t>Implementation Overview</a:t>
            </a:r>
            <a:endParaRPr lang="en-US" dirty="0">
              <a:latin typeface="+mn-lt"/>
            </a:endParaRPr>
          </a:p>
        </p:txBody>
      </p:sp>
      <p:sp>
        <p:nvSpPr>
          <p:cNvPr id="2" name="TextBox 1"/>
          <p:cNvSpPr txBox="1"/>
          <p:nvPr/>
        </p:nvSpPr>
        <p:spPr>
          <a:xfrm>
            <a:off x="2107092" y="5733954"/>
            <a:ext cx="4929811" cy="830997"/>
          </a:xfrm>
          <a:prstGeom prst="rect">
            <a:avLst/>
          </a:prstGeom>
          <a:noFill/>
        </p:spPr>
        <p:txBody>
          <a:bodyPr wrap="none" rtlCol="0">
            <a:spAutoFit/>
          </a:bodyPr>
          <a:lstStyle/>
          <a:p>
            <a:r>
              <a:rPr lang="en-US" b="1" dirty="0"/>
              <a:t>EPA Regional and State Webinar</a:t>
            </a:r>
          </a:p>
          <a:p>
            <a:pPr algn="ctr"/>
            <a:r>
              <a:rPr lang="en-US" b="1" dirty="0"/>
              <a:t>2 November 2016</a:t>
            </a:r>
            <a:endParaRPr lang="en-US" dirty="0"/>
          </a:p>
        </p:txBody>
      </p:sp>
      <p:sp>
        <p:nvSpPr>
          <p:cNvPr id="4" name="TextBox 3"/>
          <p:cNvSpPr txBox="1"/>
          <p:nvPr/>
        </p:nvSpPr>
        <p:spPr>
          <a:xfrm>
            <a:off x="672986" y="3718590"/>
            <a:ext cx="7581902" cy="1938992"/>
          </a:xfrm>
          <a:prstGeom prst="rect">
            <a:avLst/>
          </a:prstGeom>
          <a:solidFill>
            <a:schemeClr val="bg1"/>
          </a:solidFill>
          <a:ln w="22225">
            <a:solidFill>
              <a:schemeClr val="tx1"/>
            </a:solidFill>
          </a:ln>
        </p:spPr>
        <p:txBody>
          <a:bodyPr wrap="square" rtlCol="0">
            <a:spAutoFit/>
          </a:bodyPr>
          <a:lstStyle/>
          <a:p>
            <a:endParaRPr lang="en-US" sz="2000" dirty="0"/>
          </a:p>
          <a:p>
            <a:pPr marL="228600"/>
            <a:r>
              <a:rPr lang="en-US" sz="2000" b="1" dirty="0"/>
              <a:t>Webinar:</a:t>
            </a:r>
            <a:r>
              <a:rPr lang="en-US" sz="2000" dirty="0"/>
              <a:t> </a:t>
            </a:r>
            <a:r>
              <a:rPr lang="en-US" sz="2000" u="sng" dirty="0">
                <a:hlinkClick r:id="rId3"/>
              </a:rPr>
              <a:t>http://epawebconferencing.acms.com/nerw/</a:t>
            </a:r>
            <a:endParaRPr lang="en-US" sz="2000" u="sng" dirty="0"/>
          </a:p>
          <a:p>
            <a:pPr marL="228600"/>
            <a:r>
              <a:rPr lang="en-US" sz="2000" b="1" dirty="0"/>
              <a:t>Webinar Audio: </a:t>
            </a:r>
            <a:r>
              <a:rPr lang="en-US" sz="2000" dirty="0"/>
              <a:t>Participants can use their computer speakers for the webinar audio or call the following toll-free number:		</a:t>
            </a:r>
          </a:p>
          <a:p>
            <a:pPr marL="228600" algn="ctr"/>
            <a:r>
              <a:rPr lang="en-US" sz="2000" dirty="0"/>
              <a:t> </a:t>
            </a:r>
            <a:r>
              <a:rPr lang="en-US" sz="2000" dirty="0" err="1"/>
              <a:t>Ph</a:t>
            </a:r>
            <a:r>
              <a:rPr lang="en-US" sz="2000" dirty="0"/>
              <a:t>: (888) 659-0695 / Conference ID: 1514077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573" y="1937374"/>
            <a:ext cx="4030727" cy="20153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0500" y="152400"/>
            <a:ext cx="3467100" cy="838200"/>
          </a:xfrm>
        </p:spPr>
        <p:txBody>
          <a:bodyPr/>
          <a:lstStyle/>
          <a:p>
            <a:r>
              <a:rPr lang="en-US" sz="2800" b="1" dirty="0">
                <a:solidFill>
                  <a:schemeClr val="bg1"/>
                </a:solidFill>
              </a:rPr>
              <a:t>More Efficient  Data Submissions</a:t>
            </a:r>
          </a:p>
        </p:txBody>
      </p:sp>
      <p:graphicFrame>
        <p:nvGraphicFramePr>
          <p:cNvPr id="7" name="Table 6"/>
          <p:cNvGraphicFramePr>
            <a:graphicFrameLocks noGrp="1"/>
          </p:cNvGraphicFramePr>
          <p:nvPr>
            <p:extLst>
              <p:ext uri="{D42A27DB-BD31-4B8C-83A1-F6EECF244321}">
                <p14:modId xmlns:p14="http://schemas.microsoft.com/office/powerpoint/2010/main" val="2738132989"/>
              </p:ext>
            </p:extLst>
          </p:nvPr>
        </p:nvGraphicFramePr>
        <p:xfrm>
          <a:off x="304800" y="1219200"/>
          <a:ext cx="8686799" cy="4967528"/>
        </p:xfrm>
        <a:graphic>
          <a:graphicData uri="http://schemas.openxmlformats.org/drawingml/2006/table">
            <a:tbl>
              <a:tblPr firstRow="1" bandRow="1">
                <a:tableStyleId>{74C1A8A3-306A-4EB7-A6B1-4F7E0EB9C5D6}</a:tableStyleId>
              </a:tblPr>
              <a:tblGrid>
                <a:gridCol w="804333">
                  <a:extLst>
                    <a:ext uri="{9D8B030D-6E8A-4147-A177-3AD203B41FA5}">
                      <a16:colId xmlns:a16="http://schemas.microsoft.com/office/drawing/2014/main" xmlns="" val="20000"/>
                    </a:ext>
                  </a:extLst>
                </a:gridCol>
                <a:gridCol w="6053667">
                  <a:extLst>
                    <a:ext uri="{9D8B030D-6E8A-4147-A177-3AD203B41FA5}">
                      <a16:colId xmlns:a16="http://schemas.microsoft.com/office/drawing/2014/main" xmlns="" val="20001"/>
                    </a:ext>
                  </a:extLst>
                </a:gridCol>
                <a:gridCol w="1828799">
                  <a:extLst>
                    <a:ext uri="{9D8B030D-6E8A-4147-A177-3AD203B41FA5}">
                      <a16:colId xmlns:a16="http://schemas.microsoft.com/office/drawing/2014/main" xmlns="" val="20002"/>
                    </a:ext>
                  </a:extLst>
                </a:gridCol>
              </a:tblGrid>
              <a:tr h="299467">
                <a:tc>
                  <a:txBody>
                    <a:bodyPr/>
                    <a:lstStyle/>
                    <a:p>
                      <a:pPr algn="ctr"/>
                      <a:endParaRPr lang="en-US" sz="1400" dirty="0">
                        <a:solidFill>
                          <a:schemeClr val="tx1"/>
                        </a:solidFill>
                      </a:endParaRPr>
                    </a:p>
                  </a:txBody>
                  <a:tcPr>
                    <a:lnB w="28575"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Existing</a:t>
                      </a:r>
                      <a:r>
                        <a:rPr lang="en-US" sz="1400" baseline="0" dirty="0">
                          <a:solidFill>
                            <a:schemeClr val="tx1"/>
                          </a:solidFill>
                        </a:rPr>
                        <a:t> NPDES Program Reporting</a:t>
                      </a:r>
                      <a:endParaRPr lang="en-US" sz="1400" dirty="0">
                        <a:solidFill>
                          <a:schemeClr val="tx1"/>
                        </a:solidFill>
                      </a:endParaRPr>
                    </a:p>
                  </a:txBody>
                  <a:tcPr>
                    <a:lnB w="28575"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40 CFR</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9520">
                <a:tc rowSpan="9">
                  <a:txBody>
                    <a:bodyPr/>
                    <a:lstStyle/>
                    <a:p>
                      <a:pPr algn="ctr"/>
                      <a:r>
                        <a:rPr lang="en-US" sz="1600" b="1" dirty="0"/>
                        <a:t>Data from NPDES Permittees</a:t>
                      </a:r>
                    </a:p>
                  </a:txBody>
                  <a:tcPr vert="vert270" anchor="ctr">
                    <a:lnL w="28575"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Discharge</a:t>
                      </a:r>
                      <a:r>
                        <a:rPr lang="en-US" sz="1200" b="0" baseline="0" dirty="0"/>
                        <a:t> Monitoring Reports (DMRs) – Phase 1</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122.41(l)(4)(i)</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1"/>
                  </a:ext>
                </a:extLst>
              </a:tr>
              <a:tr h="269520">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General Permit Reports (NOI, NOT, NECs, LEWs) – Phase 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122</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2"/>
                  </a:ext>
                </a:extLst>
              </a:tr>
              <a:tr h="2695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Biosolids Annual Program Reports – Phase</a:t>
                      </a:r>
                      <a:r>
                        <a:rPr lang="en-US" sz="1200" b="0" baseline="0" dirty="0"/>
                        <a:t> 1 (EPA only) &amp; Phase 2 (8 states w/ auth.)</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503</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3"/>
                  </a:ext>
                </a:extLst>
              </a:tr>
              <a:tr h="2695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CAFO Annual Program</a:t>
                      </a:r>
                      <a:r>
                        <a:rPr lang="en-US" sz="1200" b="0" baseline="0" dirty="0"/>
                        <a:t> Reports – Phase 2</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122.42(e)(4)</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4"/>
                  </a:ext>
                </a:extLst>
              </a:tr>
              <a:tr h="41630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MS4 Program Reports – Phase 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122.34(g)(3), 122.42(c)</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5"/>
                  </a:ext>
                </a:extLst>
              </a:tr>
              <a:tr h="2695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Pretreatment Program Annual Reports –</a:t>
                      </a:r>
                      <a:r>
                        <a:rPr lang="en-US" sz="1200" b="0" baseline="0" dirty="0"/>
                        <a:t> Phase 2</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403.12(</a:t>
                      </a:r>
                      <a:r>
                        <a:rPr lang="en-US" sz="1200" dirty="0" err="1"/>
                        <a:t>i</a:t>
                      </a:r>
                      <a:r>
                        <a:rPr lang="en-US" sz="1200" dirty="0"/>
                        <a:t>)</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6"/>
                  </a:ext>
                </a:extLst>
              </a:tr>
              <a:tr h="36576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Industrial User Compliance Reports in Municipalities Without Approved Pretreatment Programs – When EPA or State is Control Authority – Phase 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403.12(e)</a:t>
                      </a:r>
                      <a:r>
                        <a:rPr lang="en-US" sz="1200" baseline="0" dirty="0"/>
                        <a:t> &amp; (</a:t>
                      </a:r>
                      <a:r>
                        <a:rPr lang="en-US" sz="1200" dirty="0"/>
                        <a:t>h)</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7"/>
                  </a:ext>
                </a:extLst>
              </a:tr>
              <a:tr h="39349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Sewer Overflow Event Reports (CSOs,</a:t>
                      </a:r>
                      <a:r>
                        <a:rPr lang="en-US" sz="1200" b="0" baseline="0" dirty="0"/>
                        <a:t> SSOs, Bypass events) – Phase 2</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122.41(l)(6), (7), (m)</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8"/>
                  </a:ext>
                </a:extLst>
              </a:tr>
              <a:tr h="416302">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CWA 316(b) Annual Reports (Federally Listed</a:t>
                      </a:r>
                      <a:r>
                        <a:rPr lang="en-US" sz="1200" b="0" baseline="0" dirty="0"/>
                        <a:t> Threatened or Endangered Species) – Phase 2</a:t>
                      </a:r>
                      <a:endParaRPr lang="en-US" sz="12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40 CFR 125 Subpart J</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651063">
                <a:tc rowSpan="2">
                  <a:txBody>
                    <a:bodyPr/>
                    <a:lstStyle/>
                    <a:p>
                      <a:pPr algn="ctr"/>
                      <a:r>
                        <a:rPr lang="en-US" sz="1400" b="1" dirty="0"/>
                        <a:t>Data from States</a:t>
                      </a:r>
                    </a:p>
                  </a:txBody>
                  <a:tcPr vert="vert270" anchor="ctr">
                    <a:lnL w="28575"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Require electronic reporting by NPDES-authorized states, territories, tribes, and Regions of </a:t>
                      </a:r>
                      <a:r>
                        <a:rPr lang="en-US" sz="1200" u="sng" dirty="0"/>
                        <a:t>program implementation information </a:t>
                      </a:r>
                      <a:r>
                        <a:rPr lang="en-US" sz="1200" dirty="0"/>
                        <a:t>(permits, inspections, violations, and enforcement actions)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123.41 &amp; 123.43</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10"/>
                  </a:ext>
                </a:extLst>
              </a:tr>
              <a:tr h="915864">
                <a:tc vMerge="1">
                  <a:txBody>
                    <a:bodyPr/>
                    <a:lstStyle/>
                    <a:p>
                      <a:pPr algn="ctr"/>
                      <a:endParaRPr lang="en-US" sz="1400" b="1" dirty="0"/>
                    </a:p>
                  </a:txBody>
                  <a:tcPr vert="vert270" anchor="ctr">
                    <a:lnL w="28575"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Eliminate requirements for the annual state biosolids annual report, semi-annual statistical summary report, phase out state burden for ANCR and QNCR submissions, and rename and modify terms defining Category I and Category II noncompliance to reflect the new data sources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123.45, 501.21</a:t>
                      </a:r>
                    </a:p>
                  </a:txBody>
                  <a:tcPr anchor="ctr">
                    <a:lnL w="12700" cap="flat" cmpd="sng" algn="ctr">
                      <a:solidFill>
                        <a:schemeClr val="tx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14" name="Slide Number Placeholder 8"/>
          <p:cNvSpPr>
            <a:spLocks noGrp="1"/>
          </p:cNvSpPr>
          <p:nvPr>
            <p:ph type="sldNum" sz="quarter" idx="12"/>
          </p:nvPr>
        </p:nvSpPr>
        <p:spPr>
          <a:xfrm>
            <a:off x="7848600" y="6248400"/>
            <a:ext cx="609600" cy="457200"/>
          </a:xfrm>
          <a:noFill/>
        </p:spPr>
        <p:txBody>
          <a:bodyPr/>
          <a:lstStyle/>
          <a:p>
            <a:fld id="{F446B7A5-A704-40F6-ABC4-57D491882455}" type="slidenum">
              <a:rPr lang="en-US" smtClean="0">
                <a:latin typeface="Arial" pitchFamily="34" charset="0"/>
                <a:ea typeface="ＭＳ Ｐゴシック"/>
                <a:cs typeface="ＭＳ Ｐゴシック"/>
              </a:rPr>
              <a:t>10</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75619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78284A-E0E1-4CFB-B32A-48A1A30CD464}" type="slidenum">
              <a:rPr lang="en-US" smtClean="0"/>
              <a:pPr>
                <a:defRPr/>
              </a:pPr>
              <a:t>11</a:t>
            </a:fld>
            <a:endParaRPr lang="en-US" dirty="0"/>
          </a:p>
        </p:txBody>
      </p:sp>
      <p:sp>
        <p:nvSpPr>
          <p:cNvPr id="4" name="Title 1"/>
          <p:cNvSpPr txBox="1">
            <a:spLocks/>
          </p:cNvSpPr>
          <p:nvPr/>
        </p:nvSpPr>
        <p:spPr>
          <a:xfrm>
            <a:off x="533400" y="1219200"/>
            <a:ext cx="7620000" cy="762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strike="noStrike" kern="0" cap="none" spc="0" normalizeH="0" baseline="0" noProof="0" dirty="0">
                <a:ln>
                  <a:noFill/>
                </a:ln>
                <a:solidFill>
                  <a:schemeClr val="tx1"/>
                </a:solidFill>
                <a:effectLst/>
                <a:uLnTx/>
                <a:uFillTx/>
                <a:latin typeface="+mj-lt"/>
                <a:ea typeface="+mj-ea"/>
                <a:cs typeface="ＭＳ Ｐゴシック"/>
              </a:rPr>
              <a:t>EPA’s Electronic Reporting</a:t>
            </a:r>
            <a:r>
              <a:rPr kumimoji="0" lang="en-US" sz="2800" b="1" i="0" strike="noStrike" kern="0" cap="none" spc="0" normalizeH="0" noProof="0" dirty="0">
                <a:ln>
                  <a:noFill/>
                </a:ln>
                <a:solidFill>
                  <a:schemeClr val="tx1"/>
                </a:solidFill>
                <a:effectLst/>
                <a:uLnTx/>
                <a:uFillTx/>
                <a:latin typeface="+mj-lt"/>
                <a:ea typeface="+mj-ea"/>
                <a:cs typeface="ＭＳ Ｐゴシック"/>
              </a:rPr>
              <a:t> Tools</a:t>
            </a:r>
            <a:endParaRPr kumimoji="0" lang="en-US" sz="2800" b="1" i="0" strike="noStrike" kern="0" cap="none" spc="0" normalizeH="0" baseline="0" noProof="0" dirty="0">
              <a:ln>
                <a:noFill/>
              </a:ln>
              <a:solidFill>
                <a:schemeClr val="tx1"/>
              </a:solidFill>
              <a:effectLst/>
              <a:uLnTx/>
              <a:uFillTx/>
              <a:latin typeface="+mj-lt"/>
              <a:ea typeface="+mj-ea"/>
              <a:cs typeface="ＭＳ Ｐゴシック"/>
            </a:endParaRPr>
          </a:p>
        </p:txBody>
      </p:sp>
      <p:sp>
        <p:nvSpPr>
          <p:cNvPr id="5" name="TextBox 2"/>
          <p:cNvSpPr txBox="1">
            <a:spLocks noChangeArrowheads="1"/>
          </p:cNvSpPr>
          <p:nvPr/>
        </p:nvSpPr>
        <p:spPr bwMode="auto">
          <a:xfrm>
            <a:off x="381000" y="2001253"/>
            <a:ext cx="8382000" cy="3477875"/>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sz="2000" dirty="0"/>
              <a:t>EPA has two tools for electronically collecting permit related documents and compliance monitoring information. </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These tools are available for states to use for their implementation of the NPDES Electronic Reporting Rule.</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NetDMR – Used for the collection of Discharge Monitoring Report (DMR) forms. </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NPDES Electronic Reporting Tool (NeT) – Used for the collection of all other NPDES forms and information.</a:t>
            </a:r>
          </a:p>
        </p:txBody>
      </p:sp>
    </p:spTree>
    <p:extLst>
      <p:ext uri="{BB962C8B-B14F-4D97-AF65-F5344CB8AC3E}">
        <p14:creationId xmlns:p14="http://schemas.microsoft.com/office/powerpoint/2010/main" val="97851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1066800"/>
            <a:ext cx="7924800" cy="609600"/>
          </a:xfrm>
        </p:spPr>
        <p:txBody>
          <a:bodyPr/>
          <a:lstStyle/>
          <a:p>
            <a:r>
              <a:rPr lang="en-US" sz="2400" b="1" dirty="0"/>
              <a:t>Partnering with States: Implementation</a:t>
            </a:r>
          </a:p>
        </p:txBody>
      </p:sp>
      <p:sp>
        <p:nvSpPr>
          <p:cNvPr id="60419" name="Content Placeholder 2"/>
          <p:cNvSpPr>
            <a:spLocks noGrp="1"/>
          </p:cNvSpPr>
          <p:nvPr>
            <p:ph idx="1"/>
          </p:nvPr>
        </p:nvSpPr>
        <p:spPr>
          <a:xfrm>
            <a:off x="457200" y="1614311"/>
            <a:ext cx="8229600" cy="4495800"/>
          </a:xfrm>
        </p:spPr>
        <p:txBody>
          <a:bodyPr/>
          <a:lstStyle/>
          <a:p>
            <a:pPr>
              <a:buFontTx/>
              <a:buNone/>
            </a:pPr>
            <a:r>
              <a:rPr lang="en-US" sz="2000" b="1" dirty="0"/>
              <a:t>Phase 1 – DMR Submissions &amp; Biosolids Reports (</a:t>
            </a:r>
            <a:r>
              <a:rPr lang="en-US" sz="2000" b="1" dirty="0">
                <a:solidFill>
                  <a:srgbClr val="FF0000"/>
                </a:solidFill>
              </a:rPr>
              <a:t>21 Dec 2016</a:t>
            </a:r>
            <a:r>
              <a:rPr lang="en-US" sz="2000" b="1" dirty="0"/>
              <a:t>)</a:t>
            </a:r>
            <a:endParaRPr lang="en-US" sz="2000" dirty="0"/>
          </a:p>
          <a:p>
            <a:r>
              <a:rPr lang="en-US" sz="1800" dirty="0"/>
              <a:t>EPA will work with states to bring their adoption rates above 90% through:</a:t>
            </a:r>
          </a:p>
          <a:p>
            <a:pPr lvl="1"/>
            <a:r>
              <a:rPr lang="en-US" sz="1600" dirty="0"/>
              <a:t>Individualized outreach plans and assistance (currently with 46 State programs and the Virgin Islands territory); and</a:t>
            </a:r>
          </a:p>
          <a:p>
            <a:pPr lvl="1"/>
            <a:r>
              <a:rPr lang="en-US" sz="1600" dirty="0"/>
              <a:t>Training and assistance for states to implement EPA’s electronic reporting tools and data exchange protocols.</a:t>
            </a:r>
          </a:p>
          <a:p>
            <a:pPr lvl="1"/>
            <a:r>
              <a:rPr lang="en-US" sz="1600" dirty="0"/>
              <a:t>Biosolids Annual Program Reports is in Phase 1 where EPA runs the Federal biosolids program (42 states).</a:t>
            </a:r>
          </a:p>
          <a:p>
            <a:pPr>
              <a:buFontTx/>
              <a:buNone/>
            </a:pPr>
            <a:r>
              <a:rPr lang="en-US" sz="1200" b="1" dirty="0"/>
              <a:t> </a:t>
            </a:r>
          </a:p>
          <a:p>
            <a:pPr>
              <a:buNone/>
            </a:pPr>
            <a:r>
              <a:rPr lang="en-US" sz="2000" b="1" dirty="0"/>
              <a:t>Phase 2 – General Permit and Program Reports (</a:t>
            </a:r>
            <a:r>
              <a:rPr lang="en-US" sz="2000" b="1" dirty="0">
                <a:solidFill>
                  <a:srgbClr val="FF0000"/>
                </a:solidFill>
              </a:rPr>
              <a:t>21 Dec 2020</a:t>
            </a:r>
            <a:r>
              <a:rPr lang="en-US" sz="2000" b="1" dirty="0"/>
              <a:t>)</a:t>
            </a:r>
            <a:endParaRPr lang="en-US" sz="2000" dirty="0"/>
          </a:p>
          <a:p>
            <a:r>
              <a:rPr lang="en-US" sz="1800" dirty="0"/>
              <a:t>Work with states to bring their adoption rates above 90% through:</a:t>
            </a:r>
          </a:p>
          <a:p>
            <a:pPr lvl="1"/>
            <a:r>
              <a:rPr lang="en-US" sz="1400" dirty="0"/>
              <a:t>Review and approval of state implementation plans (due 21 Dec 2016); and</a:t>
            </a:r>
          </a:p>
          <a:p>
            <a:pPr lvl="1"/>
            <a:r>
              <a:rPr lang="en-US" sz="1400" dirty="0"/>
              <a:t>Making new a new electronic reporting tool (NeT) available to states for general permits and program reports.</a:t>
            </a:r>
          </a:p>
          <a:p>
            <a:pPr>
              <a:buFontTx/>
              <a:buNone/>
            </a:pPr>
            <a:r>
              <a:rPr lang="en-US" sz="1200" b="1" dirty="0"/>
              <a:t> </a:t>
            </a:r>
          </a:p>
          <a:p>
            <a:pPr>
              <a:buFontTx/>
              <a:buNone/>
            </a:pPr>
            <a:r>
              <a:rPr lang="en-US" sz="2000" b="1" dirty="0"/>
              <a:t>EPA has identified contractor and financial assistance for states to implement e-reporting, pending resources. </a:t>
            </a:r>
          </a:p>
        </p:txBody>
      </p:sp>
      <p:sp>
        <p:nvSpPr>
          <p:cNvPr id="60422" name="Slide Number Placeholder 5"/>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12</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76706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1066800"/>
            <a:ext cx="7924800" cy="609600"/>
          </a:xfrm>
        </p:spPr>
        <p:txBody>
          <a:bodyPr/>
          <a:lstStyle/>
          <a:p>
            <a:r>
              <a:rPr lang="en-US" sz="2400" b="1" dirty="0"/>
              <a:t>Partnering with States: Implementation</a:t>
            </a:r>
          </a:p>
        </p:txBody>
      </p:sp>
      <p:sp>
        <p:nvSpPr>
          <p:cNvPr id="60419" name="Content Placeholder 2"/>
          <p:cNvSpPr>
            <a:spLocks noGrp="1"/>
          </p:cNvSpPr>
          <p:nvPr>
            <p:ph idx="1"/>
          </p:nvPr>
        </p:nvSpPr>
        <p:spPr>
          <a:xfrm>
            <a:off x="342900" y="1671144"/>
            <a:ext cx="8458200" cy="4882055"/>
          </a:xfrm>
        </p:spPr>
        <p:txBody>
          <a:bodyPr/>
          <a:lstStyle/>
          <a:p>
            <a:r>
              <a:rPr lang="en-US" sz="1800" dirty="0"/>
              <a:t>EPA is working with states to develop and test the forms necessary for electronic reporting.</a:t>
            </a:r>
          </a:p>
          <a:p>
            <a:pPr marL="0" indent="0">
              <a:buNone/>
            </a:pPr>
            <a:r>
              <a:rPr lang="en-US" sz="1200" dirty="0"/>
              <a:t> </a:t>
            </a:r>
          </a:p>
          <a:p>
            <a:r>
              <a:rPr lang="en-US" sz="1800" dirty="0"/>
              <a:t>For example, EPA worked with 10 states and EPA HQ and Regional biosolids experts to develop the biosolids annual report form.</a:t>
            </a:r>
            <a:endParaRPr lang="en-US" sz="1400" dirty="0"/>
          </a:p>
          <a:p>
            <a:pPr marL="0" indent="0">
              <a:buNone/>
            </a:pPr>
            <a:endParaRPr lang="en-US" sz="1200" dirty="0"/>
          </a:p>
          <a:p>
            <a:r>
              <a:rPr lang="en-US" sz="1800" dirty="0"/>
              <a:t>Nearly 100 testers (EPA Regions, States, POTWs) helped with the testing of this new biosolids annual report form in August and September 2016. </a:t>
            </a:r>
          </a:p>
          <a:p>
            <a:pPr lvl="1"/>
            <a:r>
              <a:rPr lang="en-US" sz="1600" dirty="0"/>
              <a:t>EPA will provide outreach and training for registration and form completion (December through February) after form deployment. </a:t>
            </a:r>
          </a:p>
          <a:p>
            <a:pPr marL="0" indent="0">
              <a:buNone/>
            </a:pPr>
            <a:endParaRPr lang="en-US" sz="1200" dirty="0"/>
          </a:p>
          <a:p>
            <a:r>
              <a:rPr lang="en-US" sz="1800" dirty="0"/>
              <a:t>EPA will also work with states on how these data will be displayed in EPA’s public access site called ECHO (https://echo.epa.gov).</a:t>
            </a:r>
          </a:p>
          <a:p>
            <a:endParaRPr lang="en-US" sz="1800" b="1" dirty="0"/>
          </a:p>
          <a:p>
            <a:r>
              <a:rPr lang="en-US" sz="1800" dirty="0"/>
              <a:t>EPA has started work on Phase 2 electronic reporting and is currently working with EPA Regions and States to develop the form for sewer overflow report (which is currently reported under 40 CFR 122.41).</a:t>
            </a:r>
          </a:p>
        </p:txBody>
      </p:sp>
      <p:sp>
        <p:nvSpPr>
          <p:cNvPr id="60422" name="Slide Number Placeholder 5"/>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13</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1261522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1424164"/>
            <a:ext cx="7924800" cy="609600"/>
          </a:xfrm>
        </p:spPr>
        <p:txBody>
          <a:bodyPr/>
          <a:lstStyle/>
          <a:p>
            <a:r>
              <a:rPr lang="en-US" sz="2400" b="1" dirty="0"/>
              <a:t>Questions, Comments, Requests....</a:t>
            </a:r>
          </a:p>
        </p:txBody>
      </p:sp>
      <p:sp>
        <p:nvSpPr>
          <p:cNvPr id="60422" name="Slide Number Placeholder 5"/>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14</a:t>
            </a:fld>
            <a:endParaRPr lang="en-US">
              <a:latin typeface="Arial" pitchFamily="34" charset="0"/>
              <a:ea typeface="ＭＳ Ｐゴシック"/>
              <a:cs typeface="ＭＳ Ｐゴシック"/>
            </a:endParaRPr>
          </a:p>
        </p:txBody>
      </p:sp>
      <p:pic>
        <p:nvPicPr>
          <p:cNvPr id="6" name="Picture 5" descr="Screen shot 2012-01-25 at 10.19.04 PM.png"/>
          <p:cNvPicPr>
            <a:picLocks noChangeAspect="1"/>
          </p:cNvPicPr>
          <p:nvPr/>
        </p:nvPicPr>
        <p:blipFill>
          <a:blip r:embed="rId3" cstate="print"/>
          <a:stretch>
            <a:fillRect/>
          </a:stretch>
        </p:blipFill>
        <p:spPr>
          <a:xfrm>
            <a:off x="457200" y="2366786"/>
            <a:ext cx="3633322" cy="2662414"/>
          </a:xfrm>
          <a:prstGeom prst="rect">
            <a:avLst/>
          </a:prstGeom>
          <a:ln w="19050">
            <a:solidFill>
              <a:schemeClr val="tx1"/>
            </a:solidFill>
          </a:ln>
        </p:spPr>
      </p:pic>
      <p:sp>
        <p:nvSpPr>
          <p:cNvPr id="7" name="Rectangle 3"/>
          <p:cNvSpPr txBox="1">
            <a:spLocks noChangeArrowheads="1"/>
          </p:cNvSpPr>
          <p:nvPr/>
        </p:nvSpPr>
        <p:spPr bwMode="auto">
          <a:xfrm>
            <a:off x="4419600" y="2366786"/>
            <a:ext cx="4447822" cy="2662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nSpc>
                <a:spcPct val="80000"/>
              </a:lnSpc>
              <a:spcBef>
                <a:spcPct val="20000"/>
              </a:spcBef>
              <a:defRPr/>
            </a:pPr>
            <a:r>
              <a:rPr kumimoji="0" lang="en-US" sz="22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Questions and comments on NPDES electronic reporting as well as </a:t>
            </a:r>
            <a:r>
              <a:rPr kumimoji="0" lang="en-US" sz="2200" b="0" i="0" u="none" strike="noStrike" kern="0" cap="none" spc="0" normalizeH="0" noProof="0" dirty="0">
                <a:ln>
                  <a:noFill/>
                </a:ln>
                <a:solidFill>
                  <a:schemeClr val="tx1"/>
                </a:solidFill>
                <a:effectLst/>
                <a:uLnTx/>
                <a:uFillTx/>
                <a:latin typeface="Calibri" panose="020F0502020204030204" pitchFamily="34" charset="0"/>
                <a:ea typeface="+mn-ea"/>
                <a:cs typeface="+mn-cs"/>
              </a:rPr>
              <a:t>training requests for EPA’s NetDMR and NeT should be directed to the:</a:t>
            </a:r>
          </a:p>
          <a:p>
            <a:pPr lvl="0">
              <a:lnSpc>
                <a:spcPct val="80000"/>
              </a:lnSpc>
              <a:spcBef>
                <a:spcPct val="20000"/>
              </a:spcBef>
              <a:defRPr/>
            </a:pPr>
            <a:endParaRPr kumimoji="0" lang="en-US" sz="2200" b="0" i="0" u="none" strike="noStrike" kern="0" cap="none" spc="0" normalizeH="0" noProof="0" dirty="0">
              <a:ln>
                <a:noFill/>
              </a:ln>
              <a:solidFill>
                <a:schemeClr val="tx1"/>
              </a:solidFill>
              <a:effectLst/>
              <a:uLnTx/>
              <a:uFillTx/>
              <a:latin typeface="Calibri" panose="020F0502020204030204" pitchFamily="34" charset="0"/>
              <a:ea typeface="+mn-ea"/>
              <a:cs typeface="+mn-cs"/>
            </a:endParaRPr>
          </a:p>
          <a:p>
            <a:pPr lvl="0">
              <a:lnSpc>
                <a:spcPct val="80000"/>
              </a:lnSpc>
              <a:spcBef>
                <a:spcPct val="20000"/>
              </a:spcBef>
              <a:defRPr/>
            </a:pPr>
            <a:r>
              <a:rPr lang="en-US" sz="2200" u="sng" dirty="0">
                <a:latin typeface="Calibri" panose="020F0502020204030204" pitchFamily="34" charset="0"/>
              </a:rPr>
              <a:t>NPDES Electronic Reporting Helpdesk </a:t>
            </a:r>
          </a:p>
          <a:p>
            <a:pPr marL="342900" lvl="0" indent="-342900">
              <a:lnSpc>
                <a:spcPct val="80000"/>
              </a:lnSpc>
              <a:spcBef>
                <a:spcPct val="20000"/>
              </a:spcBef>
              <a:buFont typeface="Arial" panose="020B0604020202020204" pitchFamily="34" charset="0"/>
              <a:buChar char="•"/>
              <a:defRPr/>
            </a:pPr>
            <a:r>
              <a:rPr lang="en-US" sz="2200" dirty="0">
                <a:latin typeface="Calibri" panose="020F0502020204030204" pitchFamily="34" charset="0"/>
                <a:hlinkClick r:id="rId4"/>
              </a:rPr>
              <a:t>NPDESeReporting@epa.gov</a:t>
            </a:r>
            <a:endParaRPr lang="en-US" sz="2200" dirty="0">
              <a:latin typeface="Calibri" panose="020F0502020204030204" pitchFamily="34" charset="0"/>
            </a:endParaRPr>
          </a:p>
          <a:p>
            <a:pPr marL="342900" lvl="0" indent="-342900">
              <a:lnSpc>
                <a:spcPct val="80000"/>
              </a:lnSpc>
              <a:spcBef>
                <a:spcPct val="20000"/>
              </a:spcBef>
              <a:buFont typeface="Arial" panose="020B0604020202020204" pitchFamily="34" charset="0"/>
              <a:buChar char="•"/>
              <a:defRPr/>
            </a:pPr>
            <a:r>
              <a:rPr lang="en-US" sz="2200" kern="0" dirty="0">
                <a:solidFill>
                  <a:srgbClr val="000000"/>
                </a:solidFill>
                <a:latin typeface="Calibri" panose="020F0502020204030204" pitchFamily="34" charset="0"/>
                <a:ea typeface="+mn-ea"/>
              </a:rPr>
              <a:t>(877) 227 – </a:t>
            </a:r>
            <a:r>
              <a:rPr lang="en-US" sz="2200" kern="0" dirty="0" smtClean="0">
                <a:solidFill>
                  <a:srgbClr val="000000"/>
                </a:solidFill>
                <a:latin typeface="Calibri" panose="020F0502020204030204" pitchFamily="34" charset="0"/>
                <a:ea typeface="+mn-ea"/>
              </a:rPr>
              <a:t>8965</a:t>
            </a:r>
            <a:endParaRPr lang="en-US" sz="2000" dirty="0"/>
          </a:p>
        </p:txBody>
      </p:sp>
    </p:spTree>
    <p:extLst>
      <p:ext uri="{BB962C8B-B14F-4D97-AF65-F5344CB8AC3E}">
        <p14:creationId xmlns:p14="http://schemas.microsoft.com/office/powerpoint/2010/main" val="327465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2971800" cy="609600"/>
          </a:xfrm>
        </p:spPr>
        <p:txBody>
          <a:bodyPr anchor="t"/>
          <a:lstStyle/>
          <a:p>
            <a:pPr eaLnBrk="1" hangingPunct="1"/>
            <a:r>
              <a:rPr lang="en-US" sz="2800" b="1" dirty="0">
                <a:solidFill>
                  <a:schemeClr val="bg1"/>
                </a:solidFill>
              </a:rPr>
              <a:t>Webinar Details</a:t>
            </a:r>
          </a:p>
        </p:txBody>
      </p:sp>
      <p:sp>
        <p:nvSpPr>
          <p:cNvPr id="25603" name="Rectangle 3"/>
          <p:cNvSpPr>
            <a:spLocks noGrp="1" noChangeArrowheads="1"/>
          </p:cNvSpPr>
          <p:nvPr>
            <p:ph type="body" idx="1"/>
          </p:nvPr>
        </p:nvSpPr>
        <p:spPr>
          <a:xfrm>
            <a:off x="533400" y="1524000"/>
            <a:ext cx="7772400" cy="4648200"/>
          </a:xfrm>
        </p:spPr>
        <p:txBody>
          <a:bodyPr/>
          <a:lstStyle/>
          <a:p>
            <a:pPr marL="285750" lvl="1" eaLnBrk="1" hangingPunct="1">
              <a:lnSpc>
                <a:spcPct val="90000"/>
              </a:lnSpc>
              <a:spcBef>
                <a:spcPts val="325"/>
              </a:spcBef>
              <a:buFont typeface="Arial" pitchFamily="34" charset="0"/>
              <a:buChar char="•"/>
            </a:pPr>
            <a:r>
              <a:rPr lang="en-US" sz="2000" dirty="0"/>
              <a:t>EPA is using two webinars to present important information on the NPDES Electronic Reporting Rule implementation. The topics for these two webinars are generally grouped as:</a:t>
            </a:r>
          </a:p>
          <a:p>
            <a:pPr marL="742950" lvl="2" indent="-285750" eaLnBrk="1" hangingPunct="1">
              <a:lnSpc>
                <a:spcPct val="90000"/>
              </a:lnSpc>
              <a:spcBef>
                <a:spcPts val="325"/>
              </a:spcBef>
              <a:buFont typeface="Courier New" panose="02070309020205020404" pitchFamily="49" charset="0"/>
              <a:buChar char="o"/>
            </a:pPr>
            <a:r>
              <a:rPr lang="en-US" sz="1800" dirty="0"/>
              <a:t>November 2</a:t>
            </a:r>
            <a:r>
              <a:rPr lang="en-US" sz="1800" baseline="30000" dirty="0"/>
              <a:t>nd</a:t>
            </a:r>
            <a:r>
              <a:rPr lang="en-US" sz="1800" dirty="0"/>
              <a:t> – Phase 1 Implementation</a:t>
            </a:r>
          </a:p>
          <a:p>
            <a:pPr marL="742950" lvl="2" indent="-285750" eaLnBrk="1" hangingPunct="1">
              <a:lnSpc>
                <a:spcPct val="90000"/>
              </a:lnSpc>
              <a:spcBef>
                <a:spcPts val="325"/>
              </a:spcBef>
              <a:buFont typeface="Courier New" panose="02070309020205020404" pitchFamily="49" charset="0"/>
              <a:buChar char="o"/>
            </a:pPr>
            <a:r>
              <a:rPr lang="en-US" sz="1800" dirty="0"/>
              <a:t>November 9</a:t>
            </a:r>
            <a:r>
              <a:rPr lang="en-US" sz="1800" baseline="30000" dirty="0"/>
              <a:t>th</a:t>
            </a:r>
            <a:r>
              <a:rPr lang="en-US" sz="1800" dirty="0"/>
              <a:t> – Phase 2 Implementation</a:t>
            </a:r>
          </a:p>
          <a:p>
            <a:pPr marL="285750" lvl="1" eaLnBrk="1" hangingPunct="1">
              <a:lnSpc>
                <a:spcPct val="90000"/>
              </a:lnSpc>
              <a:spcBef>
                <a:spcPts val="325"/>
              </a:spcBef>
              <a:buFont typeface="Arial" pitchFamily="34" charset="0"/>
              <a:buChar char="•"/>
            </a:pPr>
            <a:endParaRPr lang="en-US" sz="2000" dirty="0"/>
          </a:p>
          <a:p>
            <a:pPr marL="285750" lvl="1" eaLnBrk="1" hangingPunct="1">
              <a:lnSpc>
                <a:spcPct val="90000"/>
              </a:lnSpc>
              <a:spcBef>
                <a:spcPts val="325"/>
              </a:spcBef>
              <a:buFont typeface="Arial" pitchFamily="34" charset="0"/>
              <a:buChar char="•"/>
            </a:pPr>
            <a:r>
              <a:rPr lang="en-US" sz="2000" dirty="0"/>
              <a:t>Due to the expected large number of participants, we are muting all lines except the line for the EPA presenter. </a:t>
            </a:r>
          </a:p>
          <a:p>
            <a:pPr marL="285750" lvl="1" eaLnBrk="1" hangingPunct="1">
              <a:lnSpc>
                <a:spcPct val="90000"/>
              </a:lnSpc>
              <a:spcBef>
                <a:spcPts val="325"/>
              </a:spcBef>
              <a:buFont typeface="Arial" pitchFamily="34" charset="0"/>
              <a:buChar char="•"/>
            </a:pPr>
            <a:endParaRPr lang="en-US" sz="2000" dirty="0"/>
          </a:p>
          <a:p>
            <a:pPr marL="285750" lvl="1" eaLnBrk="1" hangingPunct="1">
              <a:lnSpc>
                <a:spcPct val="90000"/>
              </a:lnSpc>
              <a:spcBef>
                <a:spcPts val="325"/>
              </a:spcBef>
              <a:buFont typeface="Arial" pitchFamily="34" charset="0"/>
              <a:buChar char="•"/>
            </a:pPr>
            <a:r>
              <a:rPr lang="en-US" sz="2000" dirty="0"/>
              <a:t>Listeners can use the webinar ‘chat box’ to send in questions or comments. We will be monitoring the ‘chat box’ and help people with any webinar connection issues. We will collect all questions and comments. </a:t>
            </a:r>
          </a:p>
          <a:p>
            <a:pPr marL="285750" lvl="1" eaLnBrk="1" hangingPunct="1">
              <a:lnSpc>
                <a:spcPct val="90000"/>
              </a:lnSpc>
              <a:spcBef>
                <a:spcPts val="325"/>
              </a:spcBef>
              <a:buFont typeface="Arial" pitchFamily="34" charset="0"/>
              <a:buChar char="•"/>
            </a:pPr>
            <a:endParaRPr lang="en-US" sz="2000" dirty="0"/>
          </a:p>
          <a:p>
            <a:pPr marL="285750" lvl="1" eaLnBrk="1" hangingPunct="1">
              <a:lnSpc>
                <a:spcPct val="90000"/>
              </a:lnSpc>
              <a:spcBef>
                <a:spcPts val="325"/>
              </a:spcBef>
              <a:buFont typeface="Arial" pitchFamily="34" charset="0"/>
              <a:buChar char="•"/>
            </a:pPr>
            <a:r>
              <a:rPr lang="en-US" sz="2000" dirty="0"/>
              <a:t>We have reserved time at the end of the second webinar specifically for questions and answers.</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2</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96798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2971800" cy="609600"/>
          </a:xfrm>
        </p:spPr>
        <p:txBody>
          <a:bodyPr anchor="t"/>
          <a:lstStyle/>
          <a:p>
            <a:pPr eaLnBrk="1" hangingPunct="1"/>
            <a:r>
              <a:rPr lang="en-US" sz="2800" b="1" dirty="0">
                <a:solidFill>
                  <a:schemeClr val="bg1"/>
                </a:solidFill>
              </a:rPr>
              <a:t>Webinar Details</a:t>
            </a:r>
          </a:p>
        </p:txBody>
      </p:sp>
      <p:sp>
        <p:nvSpPr>
          <p:cNvPr id="25603" name="Rectangle 3"/>
          <p:cNvSpPr>
            <a:spLocks noGrp="1" noChangeArrowheads="1"/>
          </p:cNvSpPr>
          <p:nvPr>
            <p:ph type="body" idx="1"/>
          </p:nvPr>
        </p:nvSpPr>
        <p:spPr>
          <a:xfrm>
            <a:off x="533400" y="1447800"/>
            <a:ext cx="7772400" cy="2819400"/>
          </a:xfrm>
        </p:spPr>
        <p:txBody>
          <a:bodyPr/>
          <a:lstStyle/>
          <a:p>
            <a:pPr marL="285750" lvl="1" eaLnBrk="1" hangingPunct="1">
              <a:lnSpc>
                <a:spcPct val="90000"/>
              </a:lnSpc>
              <a:spcBef>
                <a:spcPts val="325"/>
              </a:spcBef>
              <a:buFont typeface="Arial" pitchFamily="34" charset="0"/>
              <a:buChar char="•"/>
            </a:pPr>
            <a:r>
              <a:rPr lang="en-US" sz="2000" dirty="0"/>
              <a:t>EPA is recording the webinars and will be posting the videos to our new website. A transcript will also be provided for each video. </a:t>
            </a:r>
          </a:p>
          <a:p>
            <a:pPr marL="285750" lvl="1" eaLnBrk="1" hangingPunct="1">
              <a:lnSpc>
                <a:spcPct val="90000"/>
              </a:lnSpc>
              <a:spcBef>
                <a:spcPts val="325"/>
              </a:spcBef>
              <a:buFont typeface="Arial" pitchFamily="34" charset="0"/>
              <a:buChar char="•"/>
            </a:pPr>
            <a:endParaRPr lang="en-US" sz="2000" dirty="0"/>
          </a:p>
          <a:p>
            <a:pPr lvl="0">
              <a:lnSpc>
                <a:spcPct val="80000"/>
              </a:lnSpc>
              <a:defRPr/>
            </a:pPr>
            <a:r>
              <a:rPr lang="en-US" sz="2000" dirty="0"/>
              <a:t>Questions and comments on NPDES electronic reporting as well as training requests for EPA’s NetDMR and NeT should be directed to the NPDES Electronic Reporting Helpdesk at: </a:t>
            </a:r>
          </a:p>
          <a:p>
            <a:pPr lvl="0">
              <a:lnSpc>
                <a:spcPct val="80000"/>
              </a:lnSpc>
              <a:defRPr/>
            </a:pPr>
            <a:endParaRPr lang="en-US" sz="2000" dirty="0"/>
          </a:p>
          <a:p>
            <a:pPr marL="457200" lvl="1" indent="0">
              <a:lnSpc>
                <a:spcPct val="80000"/>
              </a:lnSpc>
              <a:buNone/>
              <a:defRPr/>
            </a:pPr>
            <a:r>
              <a:rPr lang="en-US" sz="2000" dirty="0">
                <a:hlinkClick r:id="rId3"/>
              </a:rPr>
              <a:t>NPDESeReporting@epa.gov</a:t>
            </a:r>
            <a:r>
              <a:rPr lang="en-US" sz="2000" dirty="0"/>
              <a:t> </a:t>
            </a:r>
            <a:r>
              <a:rPr lang="en-US" sz="2000" b="1" dirty="0">
                <a:solidFill>
                  <a:srgbClr val="FF0000"/>
                </a:solidFill>
              </a:rPr>
              <a:t>OR</a:t>
            </a:r>
            <a:r>
              <a:rPr lang="en-US" sz="2000" dirty="0"/>
              <a:t> </a:t>
            </a:r>
            <a:r>
              <a:rPr lang="en-US" sz="2000" dirty="0">
                <a:solidFill>
                  <a:srgbClr val="000000"/>
                </a:solidFill>
                <a:latin typeface="Arial"/>
              </a:rPr>
              <a:t>1-877-227-8965</a:t>
            </a:r>
            <a:endParaRPr lang="en-US" sz="2000" dirty="0"/>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82391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3886200" cy="609600"/>
          </a:xfrm>
        </p:spPr>
        <p:txBody>
          <a:bodyPr anchor="t"/>
          <a:lstStyle/>
          <a:p>
            <a:pPr eaLnBrk="1" hangingPunct="1"/>
            <a:r>
              <a:rPr lang="en-US" sz="2800" b="1" dirty="0">
                <a:solidFill>
                  <a:schemeClr val="bg1"/>
                </a:solidFill>
              </a:rPr>
              <a:t>Agenda – Webinar 1</a:t>
            </a:r>
          </a:p>
        </p:txBody>
      </p:sp>
      <p:sp>
        <p:nvSpPr>
          <p:cNvPr id="25603" name="Rectangle 3"/>
          <p:cNvSpPr>
            <a:spLocks noGrp="1" noChangeArrowheads="1"/>
          </p:cNvSpPr>
          <p:nvPr>
            <p:ph type="body" idx="1"/>
          </p:nvPr>
        </p:nvSpPr>
        <p:spPr>
          <a:xfrm>
            <a:off x="152400" y="1371600"/>
            <a:ext cx="8839200" cy="5257800"/>
          </a:xfrm>
        </p:spPr>
        <p:txBody>
          <a:bodyPr/>
          <a:lstStyle/>
          <a:p>
            <a:pPr lvl="0"/>
            <a:r>
              <a:rPr lang="en-US" sz="1800" dirty="0"/>
              <a:t>Introductions and Overview of NPDES Electronic Reporting Implementation</a:t>
            </a:r>
          </a:p>
          <a:p>
            <a:pPr marL="0" lvl="0" indent="0">
              <a:buNone/>
            </a:pPr>
            <a:endParaRPr lang="en-US" sz="1800" dirty="0"/>
          </a:p>
          <a:p>
            <a:pPr lvl="0"/>
            <a:r>
              <a:rPr lang="en-US" sz="1800" dirty="0"/>
              <a:t>Overview of New NPDES Electronic Reporting Rule Website</a:t>
            </a:r>
          </a:p>
          <a:p>
            <a:pPr lvl="1">
              <a:buFont typeface="Courier New" panose="02070309020205020404" pitchFamily="49" charset="0"/>
              <a:buChar char="o"/>
            </a:pPr>
            <a:r>
              <a:rPr lang="en-US" sz="1600" dirty="0"/>
              <a:t>Quick demonstration of NPDES Electronic Reporting Rule website</a:t>
            </a:r>
          </a:p>
          <a:p>
            <a:pPr lvl="1">
              <a:buFont typeface="Courier New" panose="02070309020205020404" pitchFamily="49" charset="0"/>
              <a:buChar char="o"/>
            </a:pPr>
            <a:r>
              <a:rPr lang="en-US" sz="1600" dirty="0"/>
              <a:t>Overview of new online NetDMR training (Captivate)</a:t>
            </a:r>
          </a:p>
          <a:p>
            <a:pPr lvl="1">
              <a:buFont typeface="Courier New" panose="02070309020205020404" pitchFamily="49" charset="0"/>
              <a:buChar char="o"/>
            </a:pPr>
            <a:r>
              <a:rPr lang="en-US" sz="1600" dirty="0"/>
              <a:t>NPDES ID Lookup Tool for NPDES electronic reporting (Mock-ups)</a:t>
            </a:r>
          </a:p>
          <a:p>
            <a:pPr marL="457200" lvl="1" indent="0">
              <a:buNone/>
            </a:pPr>
            <a:r>
              <a:rPr lang="en-US" sz="1800" dirty="0"/>
              <a:t>  </a:t>
            </a:r>
          </a:p>
          <a:p>
            <a:r>
              <a:rPr lang="en-US" sz="1800" dirty="0" err="1"/>
              <a:t>NetDMR</a:t>
            </a:r>
            <a:r>
              <a:rPr lang="en-US" sz="1800" dirty="0"/>
              <a:t>-CDX Integration Schedule </a:t>
            </a:r>
          </a:p>
          <a:p>
            <a:pPr lvl="1">
              <a:buFont typeface="Courier New" panose="02070309020205020404" pitchFamily="49" charset="0"/>
              <a:buChar char="o"/>
            </a:pPr>
            <a:r>
              <a:rPr lang="en-US" sz="1600" dirty="0">
                <a:latin typeface="Arial"/>
              </a:rPr>
              <a:t>Schedule and coordinating tasks for </a:t>
            </a:r>
            <a:r>
              <a:rPr lang="en-US" sz="1600" dirty="0" err="1">
                <a:latin typeface="Arial"/>
              </a:rPr>
              <a:t>NetDMR</a:t>
            </a:r>
            <a:r>
              <a:rPr lang="en-US" sz="1600" dirty="0">
                <a:latin typeface="Arial"/>
              </a:rPr>
              <a:t> integration with CDX</a:t>
            </a:r>
          </a:p>
          <a:p>
            <a:pPr lvl="1">
              <a:buFont typeface="Courier New" panose="02070309020205020404" pitchFamily="49" charset="0"/>
              <a:buChar char="o"/>
            </a:pPr>
            <a:r>
              <a:rPr lang="en-US" sz="1600" dirty="0">
                <a:latin typeface="Arial"/>
              </a:rPr>
              <a:t>EPA Support for </a:t>
            </a:r>
            <a:r>
              <a:rPr lang="en-US" sz="1600" dirty="0" err="1">
                <a:latin typeface="Arial"/>
              </a:rPr>
              <a:t>NetDMR</a:t>
            </a:r>
            <a:r>
              <a:rPr lang="en-US" sz="1600" dirty="0">
                <a:latin typeface="Arial"/>
              </a:rPr>
              <a:t> (Training Support, Help Desk)</a:t>
            </a:r>
          </a:p>
          <a:p>
            <a:pPr lvl="1">
              <a:buFont typeface="Courier New" panose="02070309020205020404" pitchFamily="49" charset="0"/>
              <a:buChar char="o"/>
            </a:pPr>
            <a:r>
              <a:rPr lang="en-US" sz="1600" dirty="0">
                <a:latin typeface="Arial"/>
              </a:rPr>
              <a:t>Demo of streamlined </a:t>
            </a:r>
            <a:r>
              <a:rPr lang="en-US" sz="1600" dirty="0" err="1">
                <a:latin typeface="Arial"/>
              </a:rPr>
              <a:t>NetDMR</a:t>
            </a:r>
            <a:r>
              <a:rPr lang="en-US" sz="1600" dirty="0">
                <a:latin typeface="Arial"/>
              </a:rPr>
              <a:t> registration</a:t>
            </a:r>
          </a:p>
          <a:p>
            <a:pPr marL="457200" lvl="1" indent="0">
              <a:buNone/>
            </a:pPr>
            <a:endParaRPr lang="en-US" sz="1600" dirty="0"/>
          </a:p>
          <a:p>
            <a:r>
              <a:rPr lang="en-US" sz="1800" dirty="0"/>
              <a:t>Update on Federal Biosolids Annual Report (40 CFR 503)</a:t>
            </a:r>
          </a:p>
          <a:p>
            <a:pPr lvl="1">
              <a:buFont typeface="Courier New" panose="02070309020205020404" pitchFamily="49" charset="0"/>
              <a:buChar char="o"/>
            </a:pPr>
            <a:r>
              <a:rPr lang="en-US" sz="1600" dirty="0"/>
              <a:t>Introduction and demonstration of Federal Biosolids Annual Report and deployment schedule</a:t>
            </a:r>
          </a:p>
          <a:p>
            <a:pPr lvl="1">
              <a:buFont typeface="Courier New" panose="02070309020205020404" pitchFamily="49" charset="0"/>
              <a:buChar char="o"/>
            </a:pPr>
            <a:r>
              <a:rPr lang="en-US" sz="1600" dirty="0"/>
              <a:t>Plan for collecting biosolids pollutant concentration data</a:t>
            </a:r>
          </a:p>
          <a:p>
            <a:pPr lvl="1">
              <a:buFont typeface="Courier New" panose="02070309020205020404" pitchFamily="49" charset="0"/>
              <a:buChar char="o"/>
            </a:pPr>
            <a:r>
              <a:rPr lang="en-US" sz="1600" dirty="0"/>
              <a:t>Overview of training and outreach plan for Federal Biosolids Annual Report</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46178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3886200" cy="609600"/>
          </a:xfrm>
        </p:spPr>
        <p:txBody>
          <a:bodyPr anchor="t"/>
          <a:lstStyle/>
          <a:p>
            <a:pPr eaLnBrk="1" hangingPunct="1"/>
            <a:r>
              <a:rPr lang="en-US" sz="2800" b="1" dirty="0">
                <a:solidFill>
                  <a:schemeClr val="bg1"/>
                </a:solidFill>
              </a:rPr>
              <a:t>Agenda – Webinar 1</a:t>
            </a:r>
          </a:p>
        </p:txBody>
      </p:sp>
      <p:sp>
        <p:nvSpPr>
          <p:cNvPr id="25603" name="Rectangle 3"/>
          <p:cNvSpPr>
            <a:spLocks noGrp="1" noChangeArrowheads="1"/>
          </p:cNvSpPr>
          <p:nvPr>
            <p:ph type="body" idx="1"/>
          </p:nvPr>
        </p:nvSpPr>
        <p:spPr>
          <a:xfrm>
            <a:off x="133404" y="1247775"/>
            <a:ext cx="8839200" cy="4191000"/>
          </a:xfrm>
        </p:spPr>
        <p:txBody>
          <a:bodyPr/>
          <a:lstStyle/>
          <a:p>
            <a:pPr lvl="0"/>
            <a:r>
              <a:rPr lang="en-US" sz="1800" dirty="0"/>
              <a:t>Non-Major Compliance Tracking in ICIS-NPDES and ECHO</a:t>
            </a:r>
          </a:p>
          <a:p>
            <a:pPr lvl="1">
              <a:buFont typeface="Courier New" panose="02070309020205020404" pitchFamily="49" charset="0"/>
              <a:buChar char="o"/>
            </a:pPr>
            <a:r>
              <a:rPr lang="en-US" sz="1600" dirty="0"/>
              <a:t>Proposed changes in ECHO and ECHO Gov for non-major DMR non-receipt tracking and quarterly compliance status</a:t>
            </a:r>
          </a:p>
          <a:p>
            <a:pPr lvl="1">
              <a:buFont typeface="Courier New" panose="02070309020205020404" pitchFamily="49" charset="0"/>
              <a:buChar char="o"/>
            </a:pPr>
            <a:r>
              <a:rPr lang="en-US" sz="1600" dirty="0"/>
              <a:t>Overview of forthcoming EPA guidance memo on non-major DMR non-receipt tracking, quarterly compliance status, and updated process for “Permit Major/Minor Status Indicator” data element</a:t>
            </a:r>
          </a:p>
          <a:p>
            <a:pPr lvl="1">
              <a:buFont typeface="Courier New" panose="02070309020205020404" pitchFamily="49" charset="0"/>
              <a:buChar char="o"/>
            </a:pPr>
            <a:endParaRPr lang="en-US" sz="1600"/>
          </a:p>
          <a:p>
            <a:r>
              <a:rPr lang="en-US" sz="1800" dirty="0" err="1">
                <a:latin typeface="Arial"/>
              </a:rPr>
              <a:t>NetDMR</a:t>
            </a:r>
            <a:r>
              <a:rPr lang="en-US" sz="1800" dirty="0">
                <a:latin typeface="Arial"/>
              </a:rPr>
              <a:t>-CDX Integration Schedule </a:t>
            </a:r>
          </a:p>
          <a:p>
            <a:pPr lvl="1">
              <a:buFont typeface="Courier New" panose="02070309020205020404" pitchFamily="49" charset="0"/>
              <a:buChar char="o"/>
            </a:pPr>
            <a:r>
              <a:rPr lang="en-US" sz="1600" dirty="0">
                <a:latin typeface="Arial"/>
              </a:rPr>
              <a:t>Schedule and coordinating tasks for </a:t>
            </a:r>
            <a:r>
              <a:rPr lang="en-US" sz="1600" dirty="0" err="1">
                <a:latin typeface="Arial"/>
              </a:rPr>
              <a:t>NetDMR</a:t>
            </a:r>
            <a:r>
              <a:rPr lang="en-US" sz="1600" dirty="0">
                <a:latin typeface="Arial"/>
              </a:rPr>
              <a:t> integration with CDX</a:t>
            </a:r>
          </a:p>
          <a:p>
            <a:pPr lvl="1">
              <a:buFont typeface="Courier New" panose="02070309020205020404" pitchFamily="49" charset="0"/>
              <a:buChar char="o"/>
            </a:pPr>
            <a:r>
              <a:rPr lang="en-US" sz="1600" dirty="0">
                <a:latin typeface="Arial"/>
              </a:rPr>
              <a:t>EPA Support for </a:t>
            </a:r>
            <a:r>
              <a:rPr lang="en-US" sz="1600" dirty="0" err="1">
                <a:latin typeface="Arial"/>
              </a:rPr>
              <a:t>NetDMR</a:t>
            </a:r>
            <a:r>
              <a:rPr lang="en-US" sz="1600" dirty="0">
                <a:latin typeface="Arial"/>
              </a:rPr>
              <a:t> (Training Support, Help Desk)</a:t>
            </a:r>
          </a:p>
          <a:p>
            <a:pPr lvl="1">
              <a:buFont typeface="Courier New" panose="02070309020205020404" pitchFamily="49" charset="0"/>
              <a:buChar char="o"/>
            </a:pPr>
            <a:r>
              <a:rPr lang="en-US" sz="1600" dirty="0">
                <a:latin typeface="Arial"/>
              </a:rPr>
              <a:t>Demo of streamlined </a:t>
            </a:r>
            <a:r>
              <a:rPr lang="en-US" sz="1600" dirty="0" err="1">
                <a:latin typeface="Arial"/>
              </a:rPr>
              <a:t>NetDMR</a:t>
            </a:r>
            <a:r>
              <a:rPr lang="en-US" sz="1600" dirty="0">
                <a:latin typeface="Arial"/>
              </a:rPr>
              <a:t> registration</a:t>
            </a:r>
          </a:p>
          <a:p>
            <a:pPr marL="457200" lvl="1" indent="0">
              <a:buNone/>
            </a:pPr>
            <a:endParaRPr lang="en-US" sz="1800"/>
          </a:p>
          <a:p>
            <a:pPr lvl="0"/>
            <a:r>
              <a:rPr lang="en-US" sz="1800" dirty="0"/>
              <a:t>Update on State Readiness for Phase 1 NPDES Electronic Reporting Rule Implementation</a:t>
            </a:r>
          </a:p>
          <a:p>
            <a:pPr lvl="1">
              <a:buFont typeface="Courier New" panose="02070309020205020404" pitchFamily="49" charset="0"/>
              <a:buChar char="o"/>
            </a:pPr>
            <a:r>
              <a:rPr lang="en-US" sz="1600" dirty="0"/>
              <a:t>Demonstration of “NPDES Electronic Reporting Readiness and Data Completeness Dashboard” in ECHO Gov</a:t>
            </a:r>
          </a:p>
          <a:p>
            <a:pPr lvl="1">
              <a:buFont typeface="Courier New" panose="02070309020205020404" pitchFamily="49" charset="0"/>
              <a:buChar char="o"/>
            </a:pPr>
            <a:r>
              <a:rPr lang="en-US" sz="1600" dirty="0"/>
              <a:t>Review of information gathered from EPA-state calls on Phase 1 NPDES Electronic Reporting Rule implementation</a:t>
            </a:r>
          </a:p>
          <a:p>
            <a:pPr lvl="1">
              <a:buFont typeface="Courier New" panose="02070309020205020404" pitchFamily="49" charset="0"/>
              <a:buChar char="o"/>
            </a:pPr>
            <a:r>
              <a:rPr lang="en-US" sz="1600" dirty="0"/>
              <a:t>Overview of how EPA will assess electronic reporting participation rates (June 2017)</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5</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42039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3886200" cy="609600"/>
          </a:xfrm>
        </p:spPr>
        <p:txBody>
          <a:bodyPr anchor="t"/>
          <a:lstStyle/>
          <a:p>
            <a:pPr eaLnBrk="1" hangingPunct="1"/>
            <a:r>
              <a:rPr lang="en-US" sz="2800" b="1" dirty="0">
                <a:solidFill>
                  <a:schemeClr val="bg1"/>
                </a:solidFill>
              </a:rPr>
              <a:t>Agenda – Webinar 2</a:t>
            </a:r>
          </a:p>
        </p:txBody>
      </p:sp>
      <p:sp>
        <p:nvSpPr>
          <p:cNvPr id="25603" name="Rectangle 3"/>
          <p:cNvSpPr>
            <a:spLocks noGrp="1" noChangeArrowheads="1"/>
          </p:cNvSpPr>
          <p:nvPr>
            <p:ph type="body" idx="1"/>
          </p:nvPr>
        </p:nvSpPr>
        <p:spPr>
          <a:xfrm>
            <a:off x="152400" y="1219200"/>
            <a:ext cx="8839200" cy="4510088"/>
          </a:xfrm>
        </p:spPr>
        <p:txBody>
          <a:bodyPr/>
          <a:lstStyle/>
          <a:p>
            <a:pPr lvl="0"/>
            <a:r>
              <a:rPr lang="en-US" sz="1800" dirty="0"/>
              <a:t>ECHO Implementation of New Search Features and Reports for NPDES Sectors</a:t>
            </a:r>
          </a:p>
          <a:p>
            <a:pPr lvl="1">
              <a:buFont typeface="Courier New" panose="02070309020205020404" pitchFamily="49" charset="0"/>
              <a:buChar char="o"/>
            </a:pPr>
            <a:r>
              <a:rPr lang="en-US" sz="1600" dirty="0"/>
              <a:t>Demonstration of Industrial Stormwater search ECHO showing EPA’s Multi-Sector General Permit (MSGP) data</a:t>
            </a:r>
          </a:p>
          <a:p>
            <a:pPr lvl="1">
              <a:buFont typeface="Courier New" panose="02070309020205020404" pitchFamily="49" charset="0"/>
              <a:buChar char="o"/>
            </a:pPr>
            <a:r>
              <a:rPr lang="en-US" sz="1600" dirty="0"/>
              <a:t>Example wireframes showing ideas for searching and displaying data from Federal Biosolids Annual Report</a:t>
            </a:r>
          </a:p>
          <a:p>
            <a:pPr marL="400050" lvl="2" indent="0" eaLnBrk="1" hangingPunct="1">
              <a:lnSpc>
                <a:spcPct val="90000"/>
              </a:lnSpc>
              <a:spcBef>
                <a:spcPts val="325"/>
              </a:spcBef>
              <a:buNone/>
            </a:pPr>
            <a:endParaRPr lang="en-US" sz="1800" dirty="0"/>
          </a:p>
          <a:p>
            <a:pPr marL="285750" lvl="1" eaLnBrk="1" hangingPunct="1">
              <a:lnSpc>
                <a:spcPct val="90000"/>
              </a:lnSpc>
              <a:spcBef>
                <a:spcPts val="325"/>
              </a:spcBef>
              <a:buFont typeface="Arial" pitchFamily="34" charset="0"/>
              <a:buChar char="•"/>
            </a:pPr>
            <a:r>
              <a:rPr lang="en-US" sz="1800" dirty="0"/>
              <a:t>Overview of Regulations Governing NPDES Electronic Reporting Waivers</a:t>
            </a:r>
          </a:p>
          <a:p>
            <a:pPr marL="285750" lvl="1" eaLnBrk="1" hangingPunct="1">
              <a:lnSpc>
                <a:spcPct val="90000"/>
              </a:lnSpc>
              <a:spcBef>
                <a:spcPts val="325"/>
              </a:spcBef>
              <a:buFont typeface="Arial" pitchFamily="34" charset="0"/>
              <a:buChar char="•"/>
            </a:pPr>
            <a:endParaRPr lang="en-US" sz="1800" dirty="0"/>
          </a:p>
          <a:p>
            <a:pPr marL="285750" lvl="1" eaLnBrk="1" hangingPunct="1">
              <a:lnSpc>
                <a:spcPct val="90000"/>
              </a:lnSpc>
              <a:spcBef>
                <a:spcPts val="325"/>
              </a:spcBef>
              <a:buFont typeface="Arial" pitchFamily="34" charset="0"/>
              <a:buChar char="•"/>
            </a:pPr>
            <a:r>
              <a:rPr lang="en-US" sz="1800" dirty="0"/>
              <a:t>Update on EPA’s ECHO Unpermitted CAFO Data Masking</a:t>
            </a:r>
          </a:p>
          <a:p>
            <a:pPr marL="742950" lvl="2" indent="-285750" eaLnBrk="1" hangingPunct="1">
              <a:lnSpc>
                <a:spcPct val="90000"/>
              </a:lnSpc>
              <a:spcBef>
                <a:spcPts val="325"/>
              </a:spcBef>
              <a:buFont typeface="Courier New" panose="02070309020205020404" pitchFamily="49" charset="0"/>
              <a:buChar char="o"/>
            </a:pPr>
            <a:r>
              <a:rPr lang="en-US" sz="1600" dirty="0"/>
              <a:t>Review of masking criteria and deployment schedule</a:t>
            </a:r>
          </a:p>
          <a:p>
            <a:pPr marL="742950" lvl="2" indent="-285750" eaLnBrk="1" hangingPunct="1">
              <a:lnSpc>
                <a:spcPct val="90000"/>
              </a:lnSpc>
              <a:spcBef>
                <a:spcPts val="325"/>
              </a:spcBef>
              <a:buFont typeface="Courier New" panose="02070309020205020404" pitchFamily="49" charset="0"/>
              <a:buChar char="o"/>
            </a:pPr>
            <a:r>
              <a:rPr lang="en-US" sz="1600" dirty="0"/>
              <a:t>Demo of ECHO Gov search showing masked unpermitted CAFOs</a:t>
            </a:r>
          </a:p>
          <a:p>
            <a:pPr marL="285750" lvl="1" eaLnBrk="1" hangingPunct="1">
              <a:lnSpc>
                <a:spcPct val="90000"/>
              </a:lnSpc>
              <a:spcBef>
                <a:spcPts val="325"/>
              </a:spcBef>
              <a:buFont typeface="Arial" pitchFamily="34" charset="0"/>
              <a:buChar char="•"/>
            </a:pPr>
            <a:endParaRPr lang="en-US" sz="1800" dirty="0"/>
          </a:p>
          <a:p>
            <a:pPr marL="285750" lvl="1" eaLnBrk="1" hangingPunct="1">
              <a:lnSpc>
                <a:spcPct val="90000"/>
              </a:lnSpc>
              <a:spcBef>
                <a:spcPts val="325"/>
              </a:spcBef>
              <a:buFont typeface="Arial" pitchFamily="34" charset="0"/>
              <a:buChar char="•"/>
            </a:pPr>
            <a:r>
              <a:rPr lang="en-US" sz="1800" dirty="0"/>
              <a:t>Update on Phase 2 NPDES Electronic Reporting Rule Implementation</a:t>
            </a:r>
          </a:p>
          <a:p>
            <a:pPr lvl="1">
              <a:buFont typeface="Courier New" panose="02070309020205020404" pitchFamily="49" charset="0"/>
              <a:buChar char="o"/>
            </a:pPr>
            <a:r>
              <a:rPr lang="en-US" sz="1600" dirty="0"/>
              <a:t>Update on Initial Recipient status and the ‘Opt-Out’ process</a:t>
            </a:r>
          </a:p>
          <a:p>
            <a:pPr lvl="1">
              <a:buFont typeface="Courier New" panose="02070309020205020404" pitchFamily="49" charset="0"/>
              <a:buChar char="o"/>
            </a:pPr>
            <a:r>
              <a:rPr lang="en-US" sz="1600" dirty="0"/>
              <a:t>Overview of collaborative process for developing Phase 2 data elements and electronic reporting forms</a:t>
            </a:r>
          </a:p>
          <a:p>
            <a:pPr lvl="1">
              <a:buFont typeface="Courier New" panose="02070309020205020404" pitchFamily="49" charset="0"/>
              <a:buChar char="o"/>
            </a:pPr>
            <a:r>
              <a:rPr lang="en-US" sz="1600" dirty="0"/>
              <a:t>Update on EPA-State Sewer Overflow Technical Workgroup</a:t>
            </a:r>
          </a:p>
          <a:p>
            <a:pPr lvl="1">
              <a:buFont typeface="Courier New" panose="02070309020205020404" pitchFamily="49" charset="0"/>
              <a:buChar char="o"/>
            </a:pPr>
            <a:r>
              <a:rPr lang="en-US" sz="1600" dirty="0"/>
              <a:t>Update on EPA’s Construction General Permit (CGP) schedule and wireframes</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6</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3359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3886200" cy="609600"/>
          </a:xfrm>
        </p:spPr>
        <p:txBody>
          <a:bodyPr anchor="t"/>
          <a:lstStyle/>
          <a:p>
            <a:pPr eaLnBrk="1" hangingPunct="1"/>
            <a:r>
              <a:rPr lang="en-US" sz="2800" b="1" dirty="0">
                <a:solidFill>
                  <a:schemeClr val="bg1"/>
                </a:solidFill>
              </a:rPr>
              <a:t>Agenda – Webinar 2</a:t>
            </a:r>
          </a:p>
        </p:txBody>
      </p:sp>
      <p:sp>
        <p:nvSpPr>
          <p:cNvPr id="25603" name="Rectangle 3"/>
          <p:cNvSpPr>
            <a:spLocks noGrp="1" noChangeArrowheads="1"/>
          </p:cNvSpPr>
          <p:nvPr>
            <p:ph type="body" idx="1"/>
          </p:nvPr>
        </p:nvSpPr>
        <p:spPr>
          <a:xfrm>
            <a:off x="152400" y="1447800"/>
            <a:ext cx="8839200" cy="2286000"/>
          </a:xfrm>
        </p:spPr>
        <p:txBody>
          <a:bodyPr/>
          <a:lstStyle/>
          <a:p>
            <a:pPr marL="285750" lvl="1" eaLnBrk="1" hangingPunct="1">
              <a:lnSpc>
                <a:spcPct val="90000"/>
              </a:lnSpc>
              <a:spcBef>
                <a:spcPts val="325"/>
              </a:spcBef>
              <a:buFont typeface="Arial" pitchFamily="34" charset="0"/>
              <a:buChar char="•"/>
            </a:pPr>
            <a:r>
              <a:rPr lang="en-US" sz="1800" dirty="0"/>
              <a:t>Phase 2 Implementation Plan </a:t>
            </a:r>
          </a:p>
          <a:p>
            <a:pPr lvl="1">
              <a:buFont typeface="Courier New" panose="02070309020205020404" pitchFamily="49" charset="0"/>
              <a:buChar char="o"/>
            </a:pPr>
            <a:r>
              <a:rPr lang="en-US" sz="1600" dirty="0"/>
              <a:t>Overview and purpose of the Phase 2 Implementation Plan</a:t>
            </a:r>
          </a:p>
          <a:p>
            <a:pPr lvl="1">
              <a:buFont typeface="Courier New" panose="02070309020205020404" pitchFamily="49" charset="0"/>
              <a:buChar char="o"/>
            </a:pPr>
            <a:r>
              <a:rPr lang="en-US" sz="1600" dirty="0"/>
              <a:t>Details on how to submit these plans to EPA</a:t>
            </a:r>
          </a:p>
          <a:p>
            <a:pPr lvl="1">
              <a:buFont typeface="Courier New" panose="02070309020205020404" pitchFamily="49" charset="0"/>
              <a:buChar char="o"/>
            </a:pPr>
            <a:r>
              <a:rPr lang="en-US" sz="1600" dirty="0"/>
              <a:t>EPA’s anticipated schedule for reviewing and providing comments on these plans</a:t>
            </a:r>
          </a:p>
          <a:p>
            <a:pPr lvl="1">
              <a:buFont typeface="Courier New" panose="02070309020205020404" pitchFamily="49" charset="0"/>
              <a:buChar char="o"/>
            </a:pPr>
            <a:r>
              <a:rPr lang="en-US" sz="1600" dirty="0"/>
              <a:t>Public access to these plans and process for updating these plans</a:t>
            </a:r>
          </a:p>
          <a:p>
            <a:pPr marL="285750" lvl="1" eaLnBrk="1" hangingPunct="1">
              <a:lnSpc>
                <a:spcPct val="90000"/>
              </a:lnSpc>
              <a:spcBef>
                <a:spcPts val="325"/>
              </a:spcBef>
              <a:buFont typeface="Arial" pitchFamily="34" charset="0"/>
              <a:buChar char="•"/>
            </a:pPr>
            <a:endParaRPr lang="en-US" sz="1800" dirty="0"/>
          </a:p>
          <a:p>
            <a:pPr marL="285750" lvl="1" eaLnBrk="1" hangingPunct="1">
              <a:lnSpc>
                <a:spcPct val="90000"/>
              </a:lnSpc>
              <a:spcBef>
                <a:spcPts val="325"/>
              </a:spcBef>
              <a:buFont typeface="Arial" pitchFamily="34" charset="0"/>
              <a:buChar char="•"/>
            </a:pPr>
            <a:r>
              <a:rPr lang="en-US" sz="1800" dirty="0"/>
              <a:t>Questions and Answers (Covering Both Webinars)</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7</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13097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4517" y="304800"/>
            <a:ext cx="5181600" cy="609600"/>
          </a:xfrm>
        </p:spPr>
        <p:txBody>
          <a:bodyPr anchor="t"/>
          <a:lstStyle/>
          <a:p>
            <a:pPr eaLnBrk="1" hangingPunct="1"/>
            <a:r>
              <a:rPr lang="en-US" sz="2800" b="1" dirty="0">
                <a:solidFill>
                  <a:schemeClr val="bg1"/>
                </a:solidFill>
              </a:rPr>
              <a:t>NPDES Electronic Reporting</a:t>
            </a:r>
          </a:p>
        </p:txBody>
      </p:sp>
      <p:sp>
        <p:nvSpPr>
          <p:cNvPr id="25603" name="Rectangle 3"/>
          <p:cNvSpPr>
            <a:spLocks noGrp="1" noChangeArrowheads="1"/>
          </p:cNvSpPr>
          <p:nvPr>
            <p:ph type="body" idx="1"/>
          </p:nvPr>
        </p:nvSpPr>
        <p:spPr>
          <a:xfrm>
            <a:off x="155222" y="2187568"/>
            <a:ext cx="5257800" cy="4510088"/>
          </a:xfrm>
        </p:spPr>
        <p:txBody>
          <a:bodyPr/>
          <a:lstStyle/>
          <a:p>
            <a:pPr marL="285750" lvl="1" eaLnBrk="1" hangingPunct="1">
              <a:lnSpc>
                <a:spcPct val="90000"/>
              </a:lnSpc>
              <a:spcBef>
                <a:spcPts val="325"/>
              </a:spcBef>
              <a:buFont typeface="Arial" pitchFamily="34" charset="0"/>
              <a:buChar char="•"/>
            </a:pPr>
            <a:r>
              <a:rPr lang="en-US" sz="1800" dirty="0"/>
              <a:t>Bringing the NPDES Program into the 21</a:t>
            </a:r>
            <a:r>
              <a:rPr lang="en-US" sz="1800" baseline="30000" dirty="0"/>
              <a:t>st</a:t>
            </a:r>
            <a:r>
              <a:rPr lang="en-US" sz="1800" dirty="0"/>
              <a:t> Century by shifting from paper to electronic reporting. Final rule establishes no new reporting requirements for regulated entities.</a:t>
            </a:r>
          </a:p>
          <a:p>
            <a:pPr marL="0" lvl="1" indent="0" eaLnBrk="1" hangingPunct="1">
              <a:lnSpc>
                <a:spcPct val="90000"/>
              </a:lnSpc>
              <a:spcBef>
                <a:spcPts val="325"/>
              </a:spcBef>
              <a:buNone/>
            </a:pPr>
            <a:r>
              <a:rPr lang="en-US" sz="1800" dirty="0"/>
              <a:t> </a:t>
            </a:r>
          </a:p>
          <a:p>
            <a:pPr marL="285750" lvl="1" eaLnBrk="1" hangingPunct="1">
              <a:lnSpc>
                <a:spcPct val="90000"/>
              </a:lnSpc>
              <a:spcBef>
                <a:spcPts val="325"/>
              </a:spcBef>
              <a:buFont typeface="Arial" pitchFamily="34" charset="0"/>
              <a:buChar char="•"/>
            </a:pPr>
            <a:r>
              <a:rPr lang="en-US" sz="1800" dirty="0"/>
              <a:t>Saving money and time for the regulated community and for states (reduce data entry time, improve accuracy).</a:t>
            </a:r>
          </a:p>
          <a:p>
            <a:pPr marL="0" lvl="1" indent="0" eaLnBrk="1" hangingPunct="1">
              <a:lnSpc>
                <a:spcPct val="90000"/>
              </a:lnSpc>
              <a:spcBef>
                <a:spcPts val="325"/>
              </a:spcBef>
              <a:buNone/>
            </a:pPr>
            <a:r>
              <a:rPr lang="en-US" sz="1800" dirty="0"/>
              <a:t> </a:t>
            </a:r>
          </a:p>
          <a:p>
            <a:pPr marL="285750" lvl="1" eaLnBrk="1" hangingPunct="1">
              <a:lnSpc>
                <a:spcPct val="90000"/>
              </a:lnSpc>
              <a:spcBef>
                <a:spcPts val="325"/>
              </a:spcBef>
              <a:buFont typeface="Arial" pitchFamily="34" charset="0"/>
              <a:buChar char="•"/>
            </a:pPr>
            <a:r>
              <a:rPr lang="en-US" sz="1800" dirty="0"/>
              <a:t>Improving transparency and freeing state and EPA resources to focus on the most important problems.</a:t>
            </a:r>
          </a:p>
          <a:p>
            <a:pPr marL="0" lvl="1" indent="0" eaLnBrk="1" hangingPunct="1">
              <a:lnSpc>
                <a:spcPct val="90000"/>
              </a:lnSpc>
              <a:spcBef>
                <a:spcPts val="325"/>
              </a:spcBef>
              <a:buNone/>
            </a:pPr>
            <a:r>
              <a:rPr lang="en-US" sz="1800" dirty="0"/>
              <a:t> </a:t>
            </a:r>
          </a:p>
          <a:p>
            <a:pPr marL="285750" lvl="1" eaLnBrk="1" hangingPunct="1">
              <a:lnSpc>
                <a:spcPct val="90000"/>
              </a:lnSpc>
              <a:spcBef>
                <a:spcPts val="325"/>
              </a:spcBef>
              <a:buFont typeface="Arial" pitchFamily="34" charset="0"/>
              <a:buChar char="•"/>
            </a:pPr>
            <a:r>
              <a:rPr lang="en-US" sz="1800" dirty="0"/>
              <a:t>Using technology to obtain more accurate, timely, and complete information about the NPDES program.</a:t>
            </a:r>
          </a:p>
        </p:txBody>
      </p:sp>
      <p:sp>
        <p:nvSpPr>
          <p:cNvPr id="25605" name="Slide Number Placeholder 8"/>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8</a:t>
            </a:fld>
            <a:endParaRPr lang="en-US" dirty="0">
              <a:latin typeface="Arial" pitchFamily="34" charset="0"/>
              <a:ea typeface="ＭＳ Ｐゴシック"/>
              <a:cs typeface="ＭＳ Ｐゴシック"/>
            </a:endParaRPr>
          </a:p>
        </p:txBody>
      </p:sp>
      <p:pic>
        <p:nvPicPr>
          <p:cNvPr id="2" name="Picture 1"/>
          <p:cNvPicPr>
            <a:picLocks noChangeAspect="1"/>
          </p:cNvPicPr>
          <p:nvPr/>
        </p:nvPicPr>
        <p:blipFill>
          <a:blip r:embed="rId3"/>
          <a:stretch>
            <a:fillRect/>
          </a:stretch>
        </p:blipFill>
        <p:spPr>
          <a:xfrm>
            <a:off x="5671435" y="2201506"/>
            <a:ext cx="3093089" cy="3824288"/>
          </a:xfrm>
          <a:prstGeom prst="rect">
            <a:avLst/>
          </a:prstGeom>
          <a:ln w="12700">
            <a:solidFill>
              <a:schemeClr val="tx1"/>
            </a:solidFill>
          </a:ln>
        </p:spPr>
      </p:pic>
      <p:sp>
        <p:nvSpPr>
          <p:cNvPr id="6" name="Rectangle 3"/>
          <p:cNvSpPr txBox="1">
            <a:spLocks noChangeArrowheads="1"/>
          </p:cNvSpPr>
          <p:nvPr/>
        </p:nvSpPr>
        <p:spPr bwMode="auto">
          <a:xfrm>
            <a:off x="155222" y="1356779"/>
            <a:ext cx="8839200" cy="733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255588" eaLnBrk="1" hangingPunct="1">
              <a:lnSpc>
                <a:spcPct val="90000"/>
              </a:lnSpc>
              <a:buFont typeface="Wingdings" pitchFamily="2" charset="2"/>
              <a:buNone/>
            </a:pPr>
            <a:r>
              <a:rPr lang="en-US" sz="2000" kern="0" dirty="0"/>
              <a:t>On 22 October 2015, EPA publish a rule that will help EPA and states protect our nation’s waters, by:</a:t>
            </a:r>
          </a:p>
        </p:txBody>
      </p:sp>
    </p:spTree>
    <p:extLst>
      <p:ext uri="{BB962C8B-B14F-4D97-AF65-F5344CB8AC3E}">
        <p14:creationId xmlns:p14="http://schemas.microsoft.com/office/powerpoint/2010/main" val="272335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nk"/>
          <p:cNvPicPr/>
          <p:nvPr/>
        </p:nvPicPr>
        <p:blipFill>
          <a:blip r:embed="rId3" cstate="print"/>
          <a:srcRect/>
          <a:stretch>
            <a:fillRect/>
          </a:stretch>
        </p:blipFill>
        <p:spPr bwMode="auto">
          <a:xfrm>
            <a:off x="685800" y="1447800"/>
            <a:ext cx="2971800" cy="3581400"/>
          </a:xfrm>
          <a:prstGeom prst="rect">
            <a:avLst/>
          </a:prstGeom>
          <a:noFill/>
          <a:ln w="9525" cmpd="sng">
            <a:solidFill>
              <a:srgbClr val="000000"/>
            </a:solidFill>
            <a:miter lim="800000"/>
            <a:headEnd/>
            <a:tailEnd/>
          </a:ln>
          <a:effectLst/>
        </p:spPr>
      </p:pic>
      <p:sp>
        <p:nvSpPr>
          <p:cNvPr id="6" name="Rectangle 5"/>
          <p:cNvSpPr/>
          <p:nvPr/>
        </p:nvSpPr>
        <p:spPr>
          <a:xfrm>
            <a:off x="609600" y="5029200"/>
            <a:ext cx="3200400" cy="830997"/>
          </a:xfrm>
          <a:prstGeom prst="rect">
            <a:avLst/>
          </a:prstGeom>
        </p:spPr>
        <p:txBody>
          <a:bodyPr wrap="square">
            <a:spAutoFit/>
          </a:bodyPr>
          <a:lstStyle/>
          <a:p>
            <a:pPr algn="ctr"/>
            <a:r>
              <a:rPr lang="en-US" dirty="0"/>
              <a:t>EPA Region 9 Annual Pretreatment Reports </a:t>
            </a:r>
          </a:p>
        </p:txBody>
      </p:sp>
      <p:pic>
        <p:nvPicPr>
          <p:cNvPr id="7" name="Picture 6" descr="biosolidsreports.jpg"/>
          <p:cNvPicPr>
            <a:picLocks noChangeAspect="1"/>
          </p:cNvPicPr>
          <p:nvPr/>
        </p:nvPicPr>
        <p:blipFill>
          <a:blip r:embed="rId4" cstate="print"/>
          <a:stretch>
            <a:fillRect/>
          </a:stretch>
        </p:blipFill>
        <p:spPr>
          <a:xfrm>
            <a:off x="4876800" y="1295400"/>
            <a:ext cx="2971800" cy="3978774"/>
          </a:xfrm>
          <a:prstGeom prst="rect">
            <a:avLst/>
          </a:prstGeom>
        </p:spPr>
      </p:pic>
      <p:sp>
        <p:nvSpPr>
          <p:cNvPr id="8" name="Rectangle 7"/>
          <p:cNvSpPr/>
          <p:nvPr/>
        </p:nvSpPr>
        <p:spPr>
          <a:xfrm>
            <a:off x="4572000" y="5257800"/>
            <a:ext cx="3657600" cy="830997"/>
          </a:xfrm>
          <a:prstGeom prst="rect">
            <a:avLst/>
          </a:prstGeom>
        </p:spPr>
        <p:txBody>
          <a:bodyPr wrap="square">
            <a:spAutoFit/>
          </a:bodyPr>
          <a:lstStyle/>
          <a:p>
            <a:pPr algn="ctr"/>
            <a:r>
              <a:rPr lang="en-US" dirty="0"/>
              <a:t>EPA Region 7 Annual Biosolids Reports</a:t>
            </a:r>
          </a:p>
        </p:txBody>
      </p:sp>
      <p:sp>
        <p:nvSpPr>
          <p:cNvPr id="15" name="Slide Number Placeholder 8"/>
          <p:cNvSpPr>
            <a:spLocks noGrp="1"/>
          </p:cNvSpPr>
          <p:nvPr>
            <p:ph type="sldNum" sz="quarter" idx="12"/>
          </p:nvPr>
        </p:nvSpPr>
        <p:spPr>
          <a:xfrm>
            <a:off x="7848600" y="6248400"/>
            <a:ext cx="609600" cy="457200"/>
          </a:xfrm>
          <a:noFill/>
        </p:spPr>
        <p:txBody>
          <a:bodyPr/>
          <a:lstStyle/>
          <a:p>
            <a:fld id="{A1817BDC-6DCF-4945-9B9D-A009D667C61B}" type="slidenum">
              <a:rPr lang="en-US" smtClean="0">
                <a:latin typeface="Arial" pitchFamily="34" charset="0"/>
                <a:ea typeface="ＭＳ Ｐゴシック"/>
                <a:cs typeface="ＭＳ Ｐゴシック"/>
              </a:rPr>
              <a:t>9</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398111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mso-contentType ?>
<SharedContentType xmlns="Microsoft.SharePoint.Taxonomy.ContentTypeSync" SourceId="29f62856-1543-49d4-a736-4569d363f533" ContentTypeId="0x0101" PreviousValue="false"/>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2016-10-12T04:00:00+00:00</Document_x0020_Creation_x0020_Date>
    <EPA_x0020_Office xmlns="4ffa91fb-a0ff-4ac5-b2db-65c790d184a4">OECA-OC-EPTDD-ITAB</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Johnston, Carey</DisplayName>
        <AccountId>5073</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Workgroup_x0028_s_x0029_ xmlns="19f70560-78ec-46d6-b484-1c942214d2fd">
      <Value>EPA Readiness</Value>
      <Value>Tools Development</Value>
      <Value>Systems Development</Value>
      <Value>Program Management</Value>
      <Value>State Readiness</Value>
      <Value>Training &amp; Outreach</Value>
    </Workgroup_x0028_s_x0029_>
  </documentManagement>
</p:properties>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19C11EF4FE1F8846973B8CBEDA70B271" ma:contentTypeVersion="24" ma:contentTypeDescription="Create a new document." ma:contentTypeScope="" ma:versionID="f004c22786b9a09591c6c33d3e73ca5f">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19f70560-78ec-46d6-b484-1c942214d2fd" targetNamespace="http://schemas.microsoft.com/office/2006/metadata/properties" ma:root="true" ma:fieldsID="246ee75fd66f09eb59aca3136836ee19" ns1:_="" ns2:_="" ns3:_="" ns4:_="" ns5:_="">
    <xsd:import namespace="http://schemas.microsoft.com/sharepoint/v3"/>
    <xsd:import namespace="4ffa91fb-a0ff-4ac5-b2db-65c790d184a4"/>
    <xsd:import namespace="http://schemas.microsoft.com/sharepoint.v3"/>
    <xsd:import namespace="http://schemas.microsoft.com/sharepoint/v3/fields"/>
    <xsd:import namespace="19f70560-78ec-46d6-b484-1c942214d2f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5:Workgroup_x0028_s_x0029_" minOccurs="0"/>
                <xsd:element ref="ns5:LastSharedByUser" minOccurs="0"/>
                <xsd:element ref="ns5: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46d1431c-6fbf-45e1-9604-7c78d9f48447}" ma:internalName="TaxCatchAllLabel" ma:readOnly="true" ma:showField="CatchAllDataLabel" ma:web="a8d5fe80-497e-4404-94de-67b81a7c05bf">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46d1431c-6fbf-45e1-9604-7c78d9f48447}" ma:internalName="TaxCatchAll" ma:showField="CatchAllData" ma:web="a8d5fe80-497e-4404-94de-67b81a7c05bf">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f70560-78ec-46d6-b484-1c942214d2fd"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Workgroup_x0028_s_x0029_" ma:index="31" nillable="true" ma:displayName="Workgroup(s)" ma:description="Click all that apply." ma:internalName="Workgroup_x0028_s_x0029_" ma:requiredMultiChoice="true">
      <xsd:complexType>
        <xsd:complexContent>
          <xsd:extension base="dms:MultiChoice">
            <xsd:sequence>
              <xsd:element name="Value" maxOccurs="unbounded" minOccurs="0" nillable="true">
                <xsd:simpleType>
                  <xsd:restriction base="dms:Choice">
                    <xsd:enumeration value="EPA Readiness"/>
                    <xsd:enumeration value="Tools Development"/>
                    <xsd:enumeration value="Systems Development"/>
                    <xsd:enumeration value="NNCR"/>
                    <xsd:enumeration value="Program Management"/>
                    <xsd:enumeration value="Public Access"/>
                    <xsd:enumeration value="State Readiness"/>
                    <xsd:enumeration value="Training &amp; Outreach"/>
                  </xsd:restriction>
                </xsd:simpleType>
              </xsd:element>
            </xsd:sequence>
          </xsd:extension>
        </xsd:complexContent>
      </xsd:complexType>
    </xsd:element>
    <xsd:element name="LastSharedByUser" ma:index="32" nillable="true" ma:displayName="Last Shared By User" ma:description="" ma:internalName="LastSharedByUser" ma:readOnly="true">
      <xsd:simpleType>
        <xsd:restriction base="dms:Note">
          <xsd:maxLength value="255"/>
        </xsd:restriction>
      </xsd:simpleType>
    </xsd:element>
    <xsd:element name="LastSharedByTime" ma:index="3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9EC5FC5-305C-48BA-B520-A37FA69B1AFA}">
  <ds:schemaRefs>
    <ds:schemaRef ds:uri="ESRI.ArcGIS.Mapping.OfficeIntegration.PowerPointInfo"/>
  </ds:schemaRefs>
</ds:datastoreItem>
</file>

<file path=customXml/itemProps10.xml><?xml version="1.0" encoding="utf-8"?>
<ds:datastoreItem xmlns:ds="http://schemas.openxmlformats.org/officeDocument/2006/customXml" ds:itemID="{4CD39A25-75A1-44FB-96D5-B7036F3EB620}">
  <ds:schemaRefs>
    <ds:schemaRef ds:uri="ESRI.ArcGIS.Mapping.OfficeIntegration.PowerPointInfo"/>
  </ds:schemaRefs>
</ds:datastoreItem>
</file>

<file path=customXml/itemProps11.xml><?xml version="1.0" encoding="utf-8"?>
<ds:datastoreItem xmlns:ds="http://schemas.openxmlformats.org/officeDocument/2006/customXml" ds:itemID="{CE4C2DA3-9412-454E-A33D-D705CEBD1701}">
  <ds:schemaRefs>
    <ds:schemaRef ds:uri="Microsoft.SharePoint.Taxonomy.ContentTypeSync"/>
  </ds:schemaRefs>
</ds:datastoreItem>
</file>

<file path=customXml/itemProps12.xml><?xml version="1.0" encoding="utf-8"?>
<ds:datastoreItem xmlns:ds="http://schemas.openxmlformats.org/officeDocument/2006/customXml" ds:itemID="{C98A42DB-D947-421B-983A-D5D231ACE461}">
  <ds:schemaRefs>
    <ds:schemaRef ds:uri="ESRI.ArcGIS.Mapping.OfficeIntegration.PowerPointInfo"/>
  </ds:schemaRefs>
</ds:datastoreItem>
</file>

<file path=customXml/itemProps13.xml><?xml version="1.0" encoding="utf-8"?>
<ds:datastoreItem xmlns:ds="http://schemas.openxmlformats.org/officeDocument/2006/customXml" ds:itemID="{C34CDE10-F295-43D9-8E18-577D9C040791}">
  <ds:schemaRefs>
    <ds:schemaRef ds:uri="ESRI.ArcGIS.Mapping.OfficeIntegration.PowerPointInfo"/>
  </ds:schemaRefs>
</ds:datastoreItem>
</file>

<file path=customXml/itemProps14.xml><?xml version="1.0" encoding="utf-8"?>
<ds:datastoreItem xmlns:ds="http://schemas.openxmlformats.org/officeDocument/2006/customXml" ds:itemID="{AC8EE501-91B4-4016-88BC-8A9F5E6E1C6F}">
  <ds:schemaRefs>
    <ds:schemaRef ds:uri="http://schemas.microsoft.com/office/2006/documentManagement/types"/>
    <ds:schemaRef ds:uri="19f70560-78ec-46d6-b484-1c942214d2fd"/>
    <ds:schemaRef ds:uri="http://purl.org/dc/elements/1.1/"/>
    <ds:schemaRef ds:uri="http://www.w3.org/XML/1998/namespace"/>
    <ds:schemaRef ds:uri="http://purl.org/dc/dcmitype/"/>
    <ds:schemaRef ds:uri="http://schemas.microsoft.com/sharepoint/v3/fields"/>
    <ds:schemaRef ds:uri="http://schemas.microsoft.com/office/infopath/2007/PartnerControls"/>
    <ds:schemaRef ds:uri="http://schemas.openxmlformats.org/package/2006/metadata/core-properties"/>
    <ds:schemaRef ds:uri="http://schemas.microsoft.com/sharepoint.v3"/>
    <ds:schemaRef ds:uri="http://purl.org/dc/terms/"/>
    <ds:schemaRef ds:uri="4ffa91fb-a0ff-4ac5-b2db-65c790d184a4"/>
    <ds:schemaRef ds:uri="http://schemas.microsoft.com/sharepoint/v3"/>
    <ds:schemaRef ds:uri="http://schemas.microsoft.com/office/2006/metadata/properties"/>
  </ds:schemaRefs>
</ds:datastoreItem>
</file>

<file path=customXml/itemProps15.xml><?xml version="1.0" encoding="utf-8"?>
<ds:datastoreItem xmlns:ds="http://schemas.openxmlformats.org/officeDocument/2006/customXml" ds:itemID="{16594567-89E2-4E3C-93CE-E1E0252955DC}">
  <ds:schemaRefs>
    <ds:schemaRef ds:uri="ESRI.ArcGIS.Mapping.OfficeIntegration.PowerPointInfo"/>
  </ds:schemaRefs>
</ds:datastoreItem>
</file>

<file path=customXml/itemProps16.xml><?xml version="1.0" encoding="utf-8"?>
<ds:datastoreItem xmlns:ds="http://schemas.openxmlformats.org/officeDocument/2006/customXml" ds:itemID="{CB9487C2-DF1C-436D-834F-5FC06666C6F5}">
  <ds:schemaRefs>
    <ds:schemaRef ds:uri="ESRI.ArcGIS.Mapping.OfficeIntegration.PowerPointInfo"/>
  </ds:schemaRefs>
</ds:datastoreItem>
</file>

<file path=customXml/itemProps17.xml><?xml version="1.0" encoding="utf-8"?>
<ds:datastoreItem xmlns:ds="http://schemas.openxmlformats.org/officeDocument/2006/customXml" ds:itemID="{B015499D-6830-4A48-A8B2-B2F179220B36}">
  <ds:schemaRefs>
    <ds:schemaRef ds:uri="ESRI.ArcGIS.Mapping.OfficeIntegration.PowerPointInfo"/>
  </ds:schemaRefs>
</ds:datastoreItem>
</file>

<file path=customXml/itemProps18.xml><?xml version="1.0" encoding="utf-8"?>
<ds:datastoreItem xmlns:ds="http://schemas.openxmlformats.org/officeDocument/2006/customXml" ds:itemID="{129292F7-B654-496A-BAD9-2F201E4609DE}">
  <ds:schemaRefs>
    <ds:schemaRef ds:uri="ESRI.ArcGIS.Mapping.OfficeIntegration.PowerPointInfo"/>
  </ds:schemaRefs>
</ds:datastoreItem>
</file>

<file path=customXml/itemProps2.xml><?xml version="1.0" encoding="utf-8"?>
<ds:datastoreItem xmlns:ds="http://schemas.openxmlformats.org/officeDocument/2006/customXml" ds:itemID="{5B6F935E-2227-47EB-8A94-A28DD8491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19f70560-78ec-46d6-b484-1c942214d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0D2D1-3F9D-46A3-AC1A-707BB0A9A042}">
  <ds:schemaRefs>
    <ds:schemaRef ds:uri="ESRI.ArcGIS.Mapping.OfficeIntegration.PowerPointInfo"/>
  </ds:schemaRefs>
</ds:datastoreItem>
</file>

<file path=customXml/itemProps4.xml><?xml version="1.0" encoding="utf-8"?>
<ds:datastoreItem xmlns:ds="http://schemas.openxmlformats.org/officeDocument/2006/customXml" ds:itemID="{B8EA5F97-DB2F-45F8-8DB6-4AC2C119C663}">
  <ds:schemaRefs>
    <ds:schemaRef ds:uri="http://schemas.microsoft.com/sharepoint/v3/contenttype/forms"/>
  </ds:schemaRefs>
</ds:datastoreItem>
</file>

<file path=customXml/itemProps5.xml><?xml version="1.0" encoding="utf-8"?>
<ds:datastoreItem xmlns:ds="http://schemas.openxmlformats.org/officeDocument/2006/customXml" ds:itemID="{B1057C07-3386-4DE7-9D83-91282D24273D}">
  <ds:schemaRefs>
    <ds:schemaRef ds:uri="ESRI.ArcGIS.Mapping.OfficeIntegration.PowerPointInfo"/>
  </ds:schemaRefs>
</ds:datastoreItem>
</file>

<file path=customXml/itemProps6.xml><?xml version="1.0" encoding="utf-8"?>
<ds:datastoreItem xmlns:ds="http://schemas.openxmlformats.org/officeDocument/2006/customXml" ds:itemID="{1057CA95-A97A-472F-A82C-2BEEF0E18A18}">
  <ds:schemaRefs>
    <ds:schemaRef ds:uri="ESRI.ArcGIS.Mapping.OfficeIntegration.PowerPointInfo"/>
  </ds:schemaRefs>
</ds:datastoreItem>
</file>

<file path=customXml/itemProps7.xml><?xml version="1.0" encoding="utf-8"?>
<ds:datastoreItem xmlns:ds="http://schemas.openxmlformats.org/officeDocument/2006/customXml" ds:itemID="{3153175C-25E0-4CE4-A7B0-6F79ED95254E}">
  <ds:schemaRefs>
    <ds:schemaRef ds:uri="ESRI.ArcGIS.Mapping.OfficeIntegration.PowerPointInfo"/>
  </ds:schemaRefs>
</ds:datastoreItem>
</file>

<file path=customXml/itemProps8.xml><?xml version="1.0" encoding="utf-8"?>
<ds:datastoreItem xmlns:ds="http://schemas.openxmlformats.org/officeDocument/2006/customXml" ds:itemID="{BE80D03B-56EF-4F00-96FF-4822E8827777}">
  <ds:schemaRefs>
    <ds:schemaRef ds:uri="ESRI.ArcGIS.Mapping.OfficeIntegration.PowerPointInfo"/>
  </ds:schemaRefs>
</ds:datastoreItem>
</file>

<file path=customXml/itemProps9.xml><?xml version="1.0" encoding="utf-8"?>
<ds:datastoreItem xmlns:ds="http://schemas.openxmlformats.org/officeDocument/2006/customXml" ds:itemID="{10FEA5A7-9BC6-41B4-832B-848C610BAC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17961</TotalTime>
  <Words>1404</Words>
  <Application>Microsoft Office PowerPoint</Application>
  <PresentationFormat>On-screen Show (4:3)</PresentationFormat>
  <Paragraphs>196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Courier New</vt:lpstr>
      <vt:lpstr>Wingdings</vt:lpstr>
      <vt:lpstr>Blank Presentation</vt:lpstr>
      <vt:lpstr>NPDES Electronic Reporting Rule</vt:lpstr>
      <vt:lpstr>Webinar Details</vt:lpstr>
      <vt:lpstr>Webinar Details</vt:lpstr>
      <vt:lpstr>Agenda – Webinar 1</vt:lpstr>
      <vt:lpstr>Agenda – Webinar 1</vt:lpstr>
      <vt:lpstr>Agenda – Webinar 2</vt:lpstr>
      <vt:lpstr>Agenda – Webinar 2</vt:lpstr>
      <vt:lpstr>NPDES Electronic Reporting</vt:lpstr>
      <vt:lpstr>PowerPoint Presentation</vt:lpstr>
      <vt:lpstr>More Efficient  Data Submissions</vt:lpstr>
      <vt:lpstr>PowerPoint Presentation</vt:lpstr>
      <vt:lpstr>Partnering with States: Implementation</vt:lpstr>
      <vt:lpstr>Partnering with States: Implementation</vt:lpstr>
      <vt:lpstr>Questions, Comments, Requests....</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
  <cp:lastModifiedBy>Johnston, Carey</cp:lastModifiedBy>
  <cp:revision>448</cp:revision>
  <cp:lastPrinted>2015-06-17T21:59:16Z</cp:lastPrinted>
  <dcterms:created xsi:type="dcterms:W3CDTF">2011-02-09T16:00:48Z</dcterms:created>
  <dcterms:modified xsi:type="dcterms:W3CDTF">2016-11-02T21:36:22Z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0x01010019C11EF4FE1F8846973B8CBEDA70B271</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